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Revenue ($B)</c:v>
                </c:pt>
              </c:strCache>
            </c:strRef>
          </c:tx>
          <c:spPr>
            <a:solidFill>
              <a:srgbClr val="2E4A7A"/>
            </a:solidFill>
            <a:effectLst/>
          </c:spPr>
          <c:invertIfNegative val="0"/>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cat>
            <c:multiLvlStrRef>
              <c:f>Sheet1!$A$2:$A$7</c:f>
              <c:multiLvlStrCache>
                <c:ptCount val="6"/>
                <c:lvl>
                  <c:pt idx="0">
                    <c:v>Medical Imaging</c:v>
                  </c:pt>
                  <c:pt idx="1">
                    <c:v>Drug Discovery</c:v>
                  </c:pt>
                  <c:pt idx="2">
                    <c:v>Clinical Workflow</c:v>
                  </c:pt>
                  <c:pt idx="3">
                    <c:v>Virtual Assistants</c:v>
                  </c:pt>
                  <c:pt idx="4">
                    <c:v>Predictive Analytics</c:v>
                  </c:pt>
                  <c:pt idx="5">
                    <c:v>Genomics</c:v>
                  </c:pt>
                </c:lvl>
              </c:multiLvlStrCache>
            </c:multiLvlStrRef>
          </c:cat>
          <c:val>
            <c:numRef>
              <c:f>Sheet1!$B$2:$B$7</c:f>
              <c:numCache>
                <c:formatCode>General</c:formatCode>
                <c:ptCount val="6"/>
                <c:pt idx="0">
                  <c:v>12.8</c:v>
                </c:pt>
                <c:pt idx="1">
                  <c:v>9.4</c:v>
                </c:pt>
                <c:pt idx="2">
                  <c:v>7.1</c:v>
                </c:pt>
                <c:pt idx="3">
                  <c:v>5.6</c:v>
                </c:pt>
                <c:pt idx="4">
                  <c:v>5.3</c:v>
                </c:pt>
                <c:pt idx="5">
                  <c:v>5</c:v>
                </c:pt>
              </c:numCache>
            </c:numRef>
          </c:val>
        </c:ser>
        <c:dLbls>
          <c:numFmt formatCode="#,##0" sourceLinked="0"/>
          <c:txPr>
            <a:bodyPr/>
            <a:lstStyle/>
            <a:p>
              <a:pPr>
                <a:defRPr b="0" i="0" strike="noStrike" sz="1200" u="none">
                  <a:solidFill>
                    <a:srgbClr val="2D3436"/>
                  </a:solidFill>
                  <a:latin typeface="Arial"/>
                </a:defRPr>
              </a:pPr>
            </a:p>
          </c:txPr>
          <c:showLegendKey val="0"/>
          <c:showVal val="1"/>
          <c:showCatName val="0"/>
          <c:showSerName val="0"/>
          <c:showPercent val="0"/>
          <c:showBubbleSize val="0"/>
          <c:showLeaderLines val="0"/>
        </c:dLbls>
        <c:gapWidth val="8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1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0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Investment Share</c:v>
                </c:pt>
              </c:strCache>
            </c:strRef>
          </c:tx>
          <c:spPr>
            <a:solidFill>
              <a:schemeClr val="accent1"/>
            </a:solidFill>
            <a:ln w="9525" cap="flat">
              <a:solidFill>
                <a:srgbClr val="F9F9F9"/>
              </a:solidFill>
              <a:prstDash val="solid"/>
              <a:round/>
            </a:ln>
            <a:effectLst/>
          </c:spPr>
          <c:dPt>
            <c:idx val="0"/>
            <c:bubble3D val="0"/>
            <c:spPr>
              <a:solidFill>
                <a:srgbClr val="2E4A7A"/>
              </a:solidFill>
              <a:effectLst/>
            </c:spPr>
          </c:dPt>
          <c:dPt>
            <c:idx val="1"/>
            <c:bubble3D val="0"/>
            <c:spPr>
              <a:solidFill>
                <a:srgbClr val="E8913A"/>
              </a:solidFill>
              <a:effectLst/>
            </c:spPr>
          </c:dPt>
          <c:dPt>
            <c:idx val="2"/>
            <c:bubble3D val="0"/>
            <c:spPr>
              <a:solidFill>
                <a:srgbClr val="5BA0D9"/>
              </a:solidFill>
              <a:effectLst/>
            </c:spPr>
          </c:dPt>
          <c:dPt>
            <c:idx val="3"/>
            <c:bubble3D val="0"/>
            <c:spPr>
              <a:solidFill>
                <a:srgbClr val="7EC8A0"/>
              </a:solidFill>
              <a:effectLst/>
            </c:spPr>
          </c:dPt>
          <c:dPt>
            <c:idx val="4"/>
            <c:bubble3D val="0"/>
            <c:spPr>
              <a:solidFill>
                <a:srgbClr val="D4556B"/>
              </a:solidFill>
              <a:effectLst/>
            </c:spPr>
          </c:dPt>
          <c:dLbls>
            <c:dLbl>
              <c:idx val="0"/>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dLbl>
              <c:idx val="1"/>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dLbl>
              <c:idx val="2"/>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dLbl>
              <c:idx val="3"/>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dLbl>
              <c:idx val="4"/>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Sheet1!$A$2:$A$6</c:f>
              <c:strCache>
                <c:ptCount val="5"/>
                <c:pt idx="0">
                  <c:v>Diagnostics</c:v>
                </c:pt>
                <c:pt idx="1">
                  <c:v>Drug Discovery</c:v>
                </c:pt>
                <c:pt idx="2">
                  <c:v>Operations</c:v>
                </c:pt>
                <c:pt idx="3">
                  <c:v>Patient Monitoring</c:v>
                </c:pt>
                <c:pt idx="4">
                  <c:v>Research</c:v>
                </c:pt>
              </c:strCache>
            </c:strRef>
          </c:cat>
          <c:val>
            <c:numRef>
              <c:f>Sheet1!$B$2:$B$6</c:f>
              <c:numCache>
                <c:ptCount val="5"/>
                <c:pt idx="0">
                  <c:v>32</c:v>
                </c:pt>
                <c:pt idx="1">
                  <c:v>24</c:v>
                </c:pt>
                <c:pt idx="2">
                  <c:v>18</c:v>
                </c:pt>
                <c:pt idx="3">
                  <c:v>15</c:v>
                </c:pt>
                <c:pt idx="4">
                  <c:v>11</c:v>
                </c:pt>
              </c:numCache>
            </c:numRef>
          </c:val>
        </c:ser>
        <c:firstSliceAng val="0"/>
        <c:holeSize val="50"/>
      </c:doughnutChart>
      <c:spPr>
        <a:noFill/>
        <a:ln>
          <a:noFill/>
        </a:ln>
        <a:effectLst/>
      </c:spPr>
    </c:plotArea>
    <c:legend>
      <c:legendPos val="r"/>
      <c:overlay val="0"/>
      <c:txPr>
        <a:bodyPr/>
        <a:lstStyle/>
        <a:p>
          <a:pPr>
            <a:defRPr sz="1100">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AI Accuracy (%)</c:v>
                </c:pt>
              </c:strCache>
            </c:strRef>
          </c:tx>
          <c:spPr>
            <a:solidFill>
              <a:srgbClr val="E8913A"/>
            </a:solidFill>
            <a:ln w="25400" cap="flat">
              <a:solidFill>
                <a:srgbClr val="E8913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E8913A"/>
              </a:solidFill>
              <a:ln w="9525" cap="flat">
                <a:solidFill>
                  <a:srgbClr val="E8913A"/>
                </a:solidFill>
                <a:prstDash val="solid"/>
                <a:round/>
              </a:ln>
              <a:effectLst/>
            </c:spPr>
          </c:marker>
          <c:cat>
            <c:multiLvlStrRef>
              <c:f>Sheet1!$A$2:$A$10</c:f>
              <c:multiLvlStrCache>
                <c:ptCount val="9"/>
                <c:lvl>
                  <c:pt idx="0">
                    <c:v>2018</c:v>
                  </c:pt>
                  <c:pt idx="1">
                    <c:v>2019</c:v>
                  </c:pt>
                  <c:pt idx="2">
                    <c:v>2020</c:v>
                  </c:pt>
                  <c:pt idx="3">
                    <c:v>2021</c:v>
                  </c:pt>
                  <c:pt idx="4">
                    <c:v>2022</c:v>
                  </c:pt>
                  <c:pt idx="5">
                    <c:v>2023</c:v>
                  </c:pt>
                  <c:pt idx="6">
                    <c:v>2024</c:v>
                  </c:pt>
                  <c:pt idx="7">
                    <c:v>2025</c:v>
                  </c:pt>
                  <c:pt idx="8">
                    <c:v>2026</c:v>
                  </c:pt>
                </c:lvl>
              </c:multiLvlStrCache>
            </c:multiLvlStrRef>
          </c:cat>
          <c:val>
            <c:numRef>
              <c:f>Sheet1!$B$2:$B$10</c:f>
              <c:numCache>
                <c:formatCode>General</c:formatCode>
                <c:ptCount val="9"/>
                <c:pt idx="0">
                  <c:v>82</c:v>
                </c:pt>
                <c:pt idx="1">
                  <c:v>84</c:v>
                </c:pt>
                <c:pt idx="2">
                  <c:v>86</c:v>
                </c:pt>
                <c:pt idx="3">
                  <c:v>89</c:v>
                </c:pt>
                <c:pt idx="4">
                  <c:v>91</c:v>
                </c:pt>
                <c:pt idx="5">
                  <c:v>93</c:v>
                </c:pt>
                <c:pt idx="6">
                  <c:v>94</c:v>
                </c:pt>
                <c:pt idx="7">
                  <c:v>95</c:v>
                </c:pt>
                <c:pt idx="8">
                  <c:v>96</c:v>
                </c:pt>
              </c:numCache>
            </c:numRef>
          </c:val>
          <c:smooth val="1"/>
        </c:ser>
        <c:ser>
          <c:idx val="1"/>
          <c:order val="1"/>
          <c:tx>
            <c:strRef>
              <c:f>Sheet1!$C$1</c:f>
              <c:strCache>
                <c:ptCount val="1"/>
                <c:pt idx="0">
                  <c:v>Human Baseline (%)</c:v>
                </c:pt>
              </c:strCache>
            </c:strRef>
          </c:tx>
          <c:spPr>
            <a:solidFill>
              <a:srgbClr val="2E4A7A"/>
            </a:solidFill>
            <a:ln w="25400" cap="flat">
              <a:solidFill>
                <a:srgbClr val="2E4A7A"/>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2E4A7A"/>
              </a:solidFill>
              <a:ln w="9525" cap="flat">
                <a:solidFill>
                  <a:srgbClr val="2E4A7A"/>
                </a:solidFill>
                <a:prstDash val="solid"/>
                <a:round/>
              </a:ln>
              <a:effectLst/>
            </c:spPr>
          </c:marker>
          <c:cat>
            <c:multiLvlStrRef>
              <c:f>Sheet1!$A$2:$A$10</c:f>
              <c:multiLvlStrCache>
                <c:ptCount val="9"/>
                <c:lvl>
                  <c:pt idx="0">
                    <c:v>2018</c:v>
                  </c:pt>
                  <c:pt idx="1">
                    <c:v>2019</c:v>
                  </c:pt>
                  <c:pt idx="2">
                    <c:v>2020</c:v>
                  </c:pt>
                  <c:pt idx="3">
                    <c:v>2021</c:v>
                  </c:pt>
                  <c:pt idx="4">
                    <c:v>2022</c:v>
                  </c:pt>
                  <c:pt idx="5">
                    <c:v>2023</c:v>
                  </c:pt>
                  <c:pt idx="6">
                    <c:v>2024</c:v>
                  </c:pt>
                  <c:pt idx="7">
                    <c:v>2025</c:v>
                  </c:pt>
                  <c:pt idx="8">
                    <c:v>2026</c:v>
                  </c:pt>
                </c:lvl>
              </c:multiLvlStrCache>
            </c:multiLvlStrRef>
          </c:cat>
          <c:val>
            <c:numRef>
              <c:f>Sheet1!$C$2:$C$10</c:f>
              <c:numCache>
                <c:formatCode>General</c:formatCode>
                <c:ptCount val="9"/>
                <c:pt idx="0">
                  <c:v>89</c:v>
                </c:pt>
                <c:pt idx="1">
                  <c:v>89</c:v>
                </c:pt>
                <c:pt idx="2">
                  <c:v>90</c:v>
                </c:pt>
                <c:pt idx="3">
                  <c:v>90</c:v>
                </c:pt>
                <c:pt idx="4">
                  <c:v>91</c:v>
                </c:pt>
                <c:pt idx="5">
                  <c:v>91</c:v>
                </c:pt>
                <c:pt idx="6">
                  <c:v>91</c:v>
                </c:pt>
                <c:pt idx="7">
                  <c:v>91</c:v>
                </c:pt>
                <c:pt idx="8">
                  <c:v>91</c:v>
                </c:pt>
              </c:numCache>
            </c:numRef>
          </c:val>
          <c:smooth val="1"/>
        </c:ser>
        <c:ser>
          <c:idx val="2"/>
          <c:order val="2"/>
          <c:tx>
            <c:strRef>
              <c:f>Sheet1!$D$1</c:f>
              <c:strCache>
                <c:ptCount val="1"/>
                <c:pt idx="0">
                  <c:v>Combined AI+Human (%)</c:v>
                </c:pt>
              </c:strCache>
            </c:strRef>
          </c:tx>
          <c:spPr>
            <a:solidFill>
              <a:srgbClr val="7EC8A0"/>
            </a:solidFill>
            <a:ln w="25400" cap="flat">
              <a:solidFill>
                <a:srgbClr val="7EC8A0"/>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7EC8A0"/>
              </a:solidFill>
              <a:ln w="9525" cap="flat">
                <a:solidFill>
                  <a:srgbClr val="7EC8A0"/>
                </a:solidFill>
                <a:prstDash val="solid"/>
                <a:round/>
              </a:ln>
              <a:effectLst/>
            </c:spPr>
          </c:marker>
          <c:cat>
            <c:multiLvlStrRef>
              <c:f>Sheet1!$A$2:$A$10</c:f>
              <c:multiLvlStrCache>
                <c:ptCount val="9"/>
                <c:lvl>
                  <c:pt idx="0">
                    <c:v>2018</c:v>
                  </c:pt>
                  <c:pt idx="1">
                    <c:v>2019</c:v>
                  </c:pt>
                  <c:pt idx="2">
                    <c:v>2020</c:v>
                  </c:pt>
                  <c:pt idx="3">
                    <c:v>2021</c:v>
                  </c:pt>
                  <c:pt idx="4">
                    <c:v>2022</c:v>
                  </c:pt>
                  <c:pt idx="5">
                    <c:v>2023</c:v>
                  </c:pt>
                  <c:pt idx="6">
                    <c:v>2024</c:v>
                  </c:pt>
                  <c:pt idx="7">
                    <c:v>2025</c:v>
                  </c:pt>
                  <c:pt idx="8">
                    <c:v>2026</c:v>
                  </c:pt>
                </c:lvl>
              </c:multiLvlStrCache>
            </c:multiLvlStrRef>
          </c:cat>
          <c:val>
            <c:numRef>
              <c:f>Sheet1!$D$2:$D$10</c:f>
              <c:numCache>
                <c:formatCode>General</c:formatCode>
                <c:ptCount val="9"/>
                <c:pt idx="0">
                  <c:v>88</c:v>
                </c:pt>
                <c:pt idx="1">
                  <c:v>90</c:v>
                </c:pt>
                <c:pt idx="2">
                  <c:v>92</c:v>
                </c:pt>
                <c:pt idx="3">
                  <c:v>93</c:v>
                </c:pt>
                <c:pt idx="4">
                  <c:v>95</c:v>
                </c:pt>
                <c:pt idx="5">
                  <c:v>96</c:v>
                </c:pt>
                <c:pt idx="6">
                  <c:v>97</c:v>
                </c:pt>
                <c:pt idx="7">
                  <c:v>98</c:v>
                </c:pt>
                <c:pt idx="8">
                  <c:v>98.5</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max val="100"/>
          <c:min val="75"/>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our overview of AI in Healthcare.
We will cover the current landscape, clinical applications, challenges, and the future outlook.
Let's begin with why this matters now more than ever.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Mass General is a leading example of AI making a measurable clinical difference.
The triage system doesn't replace radiologists — it ensures the most urgent cases are seen first.
But deployment is not without challenges, which we will examine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high-severity risks: data privacy and algorithmic bias. These are non-negotiable to address.
Regulatory uncertainty slows investment but is improving with the EU AI Act and US frameworks.
Now let's shift to the positive side — where AI delivers clear value.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areas represent the highest-impact opportunities for AI in healthcare.
Early detection and drug discovery are the most transformative — they change outcomes at scale.
Let's look at what the future holds.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informed projections, not certainties, but the trend data supports them.
By 2032, autonomous screening could save millions of lives through earlier intervention.
Let's summarise the key points before we wrap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takeaways capture the essence of today's presentation.
If the audience remembers only one thing: human + AI consistently outperforms either alone.
Let's close with a quick thank you and open the floor for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the audience for their time and attention.
Open the floor for questions — suggest starting with the most commonly asked about data privacy or ROI.
Offer to share the deck and supporting materials after the session.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our agenda for today.
We will move from the problem context into market data, then clinical evidence, risks, and future projections.
Let's start with understanding why healthcare needs AI.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core issue: we have more data than ever but cannot act on most of it.
$4.7 trillion is spent globally on healthcare, yet 97% of the data generated is unused.
This is the gap AI is uniquely positioned to close.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187% growth in just three years — this is not a slow adoption curve.
68% of hospitals are now actively piloting AI tools.
The FDA has cleared over 340 AI/ML-enabled devices, signaling regulatory acceptance.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Medical imaging leads at $12.8B — this is where AI has the most mature clinical evidence.
Drug discovery is catching up fast, driven by AlphaFold and generative models.
Next we will look at how investment breaks down across these segments.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Diagnostics captures the largest share at 32%, reflecting the maturity of imaging AI.
Drug discovery at 24% shows massive growth potential with generative AI.
Let's look at how we got here through a brief history.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ImageNet in 2012 to LLM-powered clinical assistants in 2026 — the pace has been extraordinary.
Each milestone built on the last, expanding from research into real clinical impact.
Now let's compare adoption across different healthcare sectors.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Pharmaceuticals lead in AI readiness at 9/10, driven by drug discovery workloads.
Primary care lags at 5/10 — fragmented systems and smaller budgets limit adoption.
Next we will see how AI diagnostic accuracy compares to human baselines over 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accuracy has climbed from 82% to 96% — surpassing the human baseline around 2022.
The combined AI+human curve reaches 98.5%, proving the value of augmentation over replacement.
Next, a real-world case study brings these numbers to life.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731520" y="1463040"/>
            <a:ext cx="7680960" cy="73152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AI in Healthcare</a:t>
            </a:r>
            <a:endParaRPr lang="en-US" sz="3600" dirty="0"/>
          </a:p>
        </p:txBody>
      </p:sp>
      <p:sp>
        <p:nvSpPr>
          <p:cNvPr id="3" name="Text 1"/>
          <p:cNvSpPr/>
          <p:nvPr/>
        </p:nvSpPr>
        <p:spPr>
          <a:xfrm>
            <a:off x="731520" y="2286000"/>
            <a:ext cx="7680960" cy="457200"/>
          </a:xfrm>
          <a:prstGeom prst="rect">
            <a:avLst/>
          </a:prstGeom>
          <a:noFill/>
          <a:ln/>
        </p:spPr>
        <p:txBody>
          <a:bodyPr wrap="square" rtlCol="0" anchor="ctr"/>
          <a:lstStyle/>
          <a:p>
            <a:pPr indent="0" marL="0">
              <a:buNone/>
            </a:pPr>
            <a:r>
              <a:rPr lang="en-US" sz="2000" dirty="0">
                <a:solidFill>
                  <a:srgbClr val="B0BEC5"/>
                </a:solidFill>
                <a:latin typeface="Arial" pitchFamily="34" charset="0"/>
                <a:ea typeface="Arial" pitchFamily="34" charset="-122"/>
                <a:cs typeface="Arial" pitchFamily="34" charset="-120"/>
              </a:rPr>
              <a:t>Transforming Diagnosis, Treatment, and Outcomes</a:t>
            </a:r>
            <a:endParaRPr lang="en-US" sz="2000" dirty="0"/>
          </a:p>
        </p:txBody>
      </p:sp>
      <p:sp>
        <p:nvSpPr>
          <p:cNvPr id="4" name="Text 2"/>
          <p:cNvSpPr/>
          <p:nvPr/>
        </p:nvSpPr>
        <p:spPr>
          <a:xfrm>
            <a:off x="731520" y="2926080"/>
            <a:ext cx="7680960" cy="320040"/>
          </a:xfrm>
          <a:prstGeom prst="rect">
            <a:avLst/>
          </a:prstGeom>
          <a:noFill/>
          <a:ln/>
        </p:spPr>
        <p:txBody>
          <a:bodyPr wrap="square" rtlCol="0" anchor="ctr"/>
          <a:lstStyle/>
          <a:p>
            <a:pPr indent="0" marL="0">
              <a:buNone/>
            </a:pPr>
            <a:r>
              <a:rPr lang="en-US" sz="1200" dirty="0">
                <a:solidFill>
                  <a:srgbClr val="B0BEC5"/>
                </a:solidFill>
                <a:latin typeface="Arial" pitchFamily="34" charset="0"/>
                <a:ea typeface="Arial" pitchFamily="34" charset="-122"/>
                <a:cs typeface="Arial" pitchFamily="34" charset="-120"/>
              </a:rPr>
              <a:t>April 2026  |  Prepared by GLM-5.1</a:t>
            </a:r>
            <a:endParaRPr lang="en-US" sz="1200" dirty="0"/>
          </a:p>
        </p:txBody>
      </p:sp>
      <p:sp>
        <p:nvSpPr>
          <p:cNvPr id="5" name="Shape 3"/>
          <p:cNvSpPr/>
          <p:nvPr/>
        </p:nvSpPr>
        <p:spPr>
          <a:xfrm>
            <a:off x="1463040" y="4023360"/>
            <a:ext cx="6217920" cy="54864"/>
          </a:xfrm>
          <a:prstGeom prst="rect">
            <a:avLst/>
          </a:prstGeom>
          <a:solidFill>
            <a:srgbClr val="E8913A"/>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Case Study: AI-Assisted Radiology at Mass General</a:t>
            </a:r>
            <a:endParaRPr lang="en-US" sz="2200" dirty="0"/>
          </a:p>
        </p:txBody>
      </p:sp>
      <p:sp>
        <p:nvSpPr>
          <p:cNvPr id="4" name="Shape 2"/>
          <p:cNvSpPr/>
          <p:nvPr/>
        </p:nvSpPr>
        <p:spPr>
          <a:xfrm>
            <a:off x="457200" y="1097280"/>
            <a:ext cx="2743200" cy="3200400"/>
          </a:xfrm>
          <a:prstGeom prst="rect">
            <a:avLst>
              <a:gd name="adj" fmla="val 3333"/>
            </a:avLst>
          </a:prstGeom>
          <a:solidFill>
            <a:srgbClr val="FFFFFF"/>
          </a:solidFill>
          <a:ln w="6350">
            <a:solidFill>
              <a:srgbClr val="E0E0E0"/>
            </a:solidFill>
            <a:prstDash val="solid"/>
          </a:ln>
        </p:spPr>
      </p:sp>
      <p:sp>
        <p:nvSpPr>
          <p:cNvPr id="5" name="Shape 3"/>
          <p:cNvSpPr/>
          <p:nvPr/>
        </p:nvSpPr>
        <p:spPr>
          <a:xfrm>
            <a:off x="457200" y="1097280"/>
            <a:ext cx="2743200" cy="73152"/>
          </a:xfrm>
          <a:prstGeom prst="rect">
            <a:avLst>
              <a:gd name="adj" fmla="val 125000"/>
            </a:avLst>
          </a:prstGeom>
          <a:solidFill>
            <a:srgbClr val="D4556B"/>
          </a:solidFill>
          <a:ln/>
        </p:spPr>
      </p:sp>
      <p:sp>
        <p:nvSpPr>
          <p:cNvPr id="6" name="Text 4"/>
          <p:cNvSpPr/>
          <p:nvPr/>
        </p:nvSpPr>
        <p:spPr>
          <a:xfrm>
            <a:off x="640080" y="1371600"/>
            <a:ext cx="2377440" cy="365760"/>
          </a:xfrm>
          <a:prstGeom prst="rect">
            <a:avLst/>
          </a:prstGeom>
          <a:noFill/>
          <a:ln/>
        </p:spPr>
        <p:txBody>
          <a:bodyPr wrap="square" rtlCol="0" anchor="ctr"/>
          <a:lstStyle/>
          <a:p>
            <a:pPr indent="0" marL="0">
              <a:buNone/>
            </a:pPr>
            <a:r>
              <a:rPr lang="en-US" sz="1600" b="1" dirty="0">
                <a:solidFill>
                  <a:srgbClr val="1B2A4A"/>
                </a:solidFill>
                <a:latin typeface="Arial" pitchFamily="34" charset="0"/>
                <a:ea typeface="Arial" pitchFamily="34" charset="-122"/>
                <a:cs typeface="Arial" pitchFamily="34" charset="-120"/>
              </a:rPr>
              <a:t>The Challenge</a:t>
            </a:r>
            <a:endParaRPr lang="en-US" sz="1600" dirty="0"/>
          </a:p>
        </p:txBody>
      </p:sp>
      <p:sp>
        <p:nvSpPr>
          <p:cNvPr id="7" name="Text 5"/>
          <p:cNvSpPr/>
          <p:nvPr/>
        </p:nvSpPr>
        <p:spPr>
          <a:xfrm>
            <a:off x="640080" y="1828800"/>
            <a:ext cx="2377440" cy="2194560"/>
          </a:xfrm>
          <a:prstGeom prst="rect">
            <a:avLst/>
          </a:prstGeom>
          <a:noFill/>
          <a:ln/>
        </p:spPr>
        <p:txBody>
          <a:bodyPr wrap="square" rtlCol="0" anchor="ctr"/>
          <a:lstStyle/>
          <a:p>
            <a:pPr indent="0" marL="0">
              <a:lnSpc>
                <a:spcPct val="140000"/>
              </a:lnSpc>
              <a:buNone/>
            </a:pPr>
            <a:r>
              <a:rPr lang="en-US" sz="1200" dirty="0">
                <a:solidFill>
                  <a:srgbClr val="2D3436"/>
                </a:solidFill>
                <a:latin typeface="Arial" pitchFamily="34" charset="0"/>
                <a:ea typeface="Arial" pitchFamily="34" charset="-122"/>
                <a:cs typeface="Arial" pitchFamily="34" charset="-120"/>
              </a:rPr>
              <a:t>3.9 billion diagnostic imaging procedures globally. Radiologist shortage causing 23-day backlogs for non-urgent scans.</a:t>
            </a:r>
            <a:endParaRPr lang="en-US" sz="1200" dirty="0"/>
          </a:p>
        </p:txBody>
      </p:sp>
      <p:sp>
        <p:nvSpPr>
          <p:cNvPr id="8" name="Shape 6"/>
          <p:cNvSpPr/>
          <p:nvPr/>
        </p:nvSpPr>
        <p:spPr>
          <a:xfrm>
            <a:off x="3383280" y="1097280"/>
            <a:ext cx="2743200" cy="3200400"/>
          </a:xfrm>
          <a:prstGeom prst="rect">
            <a:avLst>
              <a:gd name="adj" fmla="val 3333"/>
            </a:avLst>
          </a:prstGeom>
          <a:solidFill>
            <a:srgbClr val="FFFFFF"/>
          </a:solidFill>
          <a:ln w="6350">
            <a:solidFill>
              <a:srgbClr val="E0E0E0"/>
            </a:solidFill>
            <a:prstDash val="solid"/>
          </a:ln>
        </p:spPr>
      </p:sp>
      <p:sp>
        <p:nvSpPr>
          <p:cNvPr id="9" name="Shape 7"/>
          <p:cNvSpPr/>
          <p:nvPr/>
        </p:nvSpPr>
        <p:spPr>
          <a:xfrm>
            <a:off x="3383280" y="1097280"/>
            <a:ext cx="2743200" cy="73152"/>
          </a:xfrm>
          <a:prstGeom prst="rect">
            <a:avLst>
              <a:gd name="adj" fmla="val 125000"/>
            </a:avLst>
          </a:prstGeom>
          <a:solidFill>
            <a:srgbClr val="2E4A7A"/>
          </a:solidFill>
          <a:ln/>
        </p:spPr>
      </p:sp>
      <p:sp>
        <p:nvSpPr>
          <p:cNvPr id="10" name="Text 8"/>
          <p:cNvSpPr/>
          <p:nvPr/>
        </p:nvSpPr>
        <p:spPr>
          <a:xfrm>
            <a:off x="3566160" y="1371600"/>
            <a:ext cx="2377440" cy="365760"/>
          </a:xfrm>
          <a:prstGeom prst="rect">
            <a:avLst/>
          </a:prstGeom>
          <a:noFill/>
          <a:ln/>
        </p:spPr>
        <p:txBody>
          <a:bodyPr wrap="square" rtlCol="0" anchor="ctr"/>
          <a:lstStyle/>
          <a:p>
            <a:pPr indent="0" marL="0">
              <a:buNone/>
            </a:pPr>
            <a:r>
              <a:rPr lang="en-US" sz="1600" b="1" dirty="0">
                <a:solidFill>
                  <a:srgbClr val="1B2A4A"/>
                </a:solidFill>
                <a:latin typeface="Arial" pitchFamily="34" charset="0"/>
                <a:ea typeface="Arial" pitchFamily="34" charset="-122"/>
                <a:cs typeface="Arial" pitchFamily="34" charset="-120"/>
              </a:rPr>
              <a:t>The Solution</a:t>
            </a:r>
            <a:endParaRPr lang="en-US" sz="1600" dirty="0"/>
          </a:p>
        </p:txBody>
      </p:sp>
      <p:sp>
        <p:nvSpPr>
          <p:cNvPr id="11" name="Text 9"/>
          <p:cNvSpPr/>
          <p:nvPr/>
        </p:nvSpPr>
        <p:spPr>
          <a:xfrm>
            <a:off x="3566160" y="1828800"/>
            <a:ext cx="2377440" cy="2194560"/>
          </a:xfrm>
          <a:prstGeom prst="rect">
            <a:avLst/>
          </a:prstGeom>
          <a:noFill/>
          <a:ln/>
        </p:spPr>
        <p:txBody>
          <a:bodyPr wrap="square" rtlCol="0" anchor="ctr"/>
          <a:lstStyle/>
          <a:p>
            <a:pPr indent="0" marL="0">
              <a:lnSpc>
                <a:spcPct val="140000"/>
              </a:lnSpc>
              <a:buNone/>
            </a:pPr>
            <a:r>
              <a:rPr lang="en-US" sz="1200" dirty="0">
                <a:solidFill>
                  <a:srgbClr val="2D3436"/>
                </a:solidFill>
                <a:latin typeface="Arial" pitchFamily="34" charset="0"/>
                <a:ea typeface="Arial" pitchFamily="34" charset="-122"/>
                <a:cs typeface="Arial" pitchFamily="34" charset="-120"/>
              </a:rPr>
              <a:t>Deep-learning triage system prioritises critical scans and flags abnormalities in under 3 seconds per image.</a:t>
            </a:r>
            <a:endParaRPr lang="en-US" sz="1200" dirty="0"/>
          </a:p>
        </p:txBody>
      </p:sp>
      <p:sp>
        <p:nvSpPr>
          <p:cNvPr id="12" name="Shape 10"/>
          <p:cNvSpPr/>
          <p:nvPr/>
        </p:nvSpPr>
        <p:spPr>
          <a:xfrm>
            <a:off x="6309360" y="1097280"/>
            <a:ext cx="2743200" cy="3200400"/>
          </a:xfrm>
          <a:prstGeom prst="rect">
            <a:avLst>
              <a:gd name="adj" fmla="val 3333"/>
            </a:avLst>
          </a:prstGeom>
          <a:solidFill>
            <a:srgbClr val="FFFFFF"/>
          </a:solidFill>
          <a:ln w="6350">
            <a:solidFill>
              <a:srgbClr val="E0E0E0"/>
            </a:solidFill>
            <a:prstDash val="solid"/>
          </a:ln>
        </p:spPr>
      </p:sp>
      <p:sp>
        <p:nvSpPr>
          <p:cNvPr id="13" name="Shape 11"/>
          <p:cNvSpPr/>
          <p:nvPr/>
        </p:nvSpPr>
        <p:spPr>
          <a:xfrm>
            <a:off x="6309360" y="1097280"/>
            <a:ext cx="2743200" cy="73152"/>
          </a:xfrm>
          <a:prstGeom prst="rect">
            <a:avLst>
              <a:gd name="adj" fmla="val 125000"/>
            </a:avLst>
          </a:prstGeom>
          <a:solidFill>
            <a:srgbClr val="7EC8A0"/>
          </a:solidFill>
          <a:ln/>
        </p:spPr>
      </p:sp>
      <p:sp>
        <p:nvSpPr>
          <p:cNvPr id="14" name="Text 12"/>
          <p:cNvSpPr/>
          <p:nvPr/>
        </p:nvSpPr>
        <p:spPr>
          <a:xfrm>
            <a:off x="6492240" y="1371600"/>
            <a:ext cx="2377440" cy="365760"/>
          </a:xfrm>
          <a:prstGeom prst="rect">
            <a:avLst/>
          </a:prstGeom>
          <a:noFill/>
          <a:ln/>
        </p:spPr>
        <p:txBody>
          <a:bodyPr wrap="square" rtlCol="0" anchor="ctr"/>
          <a:lstStyle/>
          <a:p>
            <a:pPr indent="0" marL="0">
              <a:buNone/>
            </a:pPr>
            <a:r>
              <a:rPr lang="en-US" sz="1600" b="1" dirty="0">
                <a:solidFill>
                  <a:srgbClr val="1B2A4A"/>
                </a:solidFill>
                <a:latin typeface="Arial" pitchFamily="34" charset="0"/>
                <a:ea typeface="Arial" pitchFamily="34" charset="-122"/>
                <a:cs typeface="Arial" pitchFamily="34" charset="-120"/>
              </a:rPr>
              <a:t>The Result</a:t>
            </a:r>
            <a:endParaRPr lang="en-US" sz="1600" dirty="0"/>
          </a:p>
        </p:txBody>
      </p:sp>
      <p:sp>
        <p:nvSpPr>
          <p:cNvPr id="15" name="Text 13"/>
          <p:cNvSpPr/>
          <p:nvPr/>
        </p:nvSpPr>
        <p:spPr>
          <a:xfrm>
            <a:off x="6492240" y="1828800"/>
            <a:ext cx="2377440" cy="2194560"/>
          </a:xfrm>
          <a:prstGeom prst="rect">
            <a:avLst/>
          </a:prstGeom>
          <a:noFill/>
          <a:ln/>
        </p:spPr>
        <p:txBody>
          <a:bodyPr wrap="square" rtlCol="0" anchor="ctr"/>
          <a:lstStyle/>
          <a:p>
            <a:pPr indent="0" marL="0">
              <a:lnSpc>
                <a:spcPct val="140000"/>
              </a:lnSpc>
              <a:buNone/>
            </a:pPr>
            <a:r>
              <a:rPr lang="en-US" sz="1200" dirty="0">
                <a:solidFill>
                  <a:srgbClr val="2D3436"/>
                </a:solidFill>
                <a:latin typeface="Arial" pitchFamily="34" charset="0"/>
                <a:ea typeface="Arial" pitchFamily="34" charset="-122"/>
                <a:cs typeface="Arial" pitchFamily="34" charset="-120"/>
              </a:rPr>
              <a:t>34% reduction in critical findings turnaround time. 12% increase in early-stage cancer detection rates.</a:t>
            </a:r>
            <a:endParaRPr lang="en-US" sz="1200" dirty="0"/>
          </a:p>
        </p:txBody>
      </p:sp>
      <p:sp>
        <p:nvSpPr>
          <p:cNvPr id="16" name="Text 14"/>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Massachusetts General Hospital, 2025  |  AI in Healthcare</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Navigating the Risks</a:t>
            </a:r>
            <a:endParaRPr lang="en-US" sz="2200" dirty="0"/>
          </a:p>
        </p:txBody>
      </p:sp>
      <p:sp>
        <p:nvSpPr>
          <p:cNvPr id="4" name="Shape 2"/>
          <p:cNvSpPr/>
          <p:nvPr/>
        </p:nvSpPr>
        <p:spPr>
          <a:xfrm>
            <a:off x="548640" y="1051560"/>
            <a:ext cx="8046720" cy="777240"/>
          </a:xfrm>
          <a:prstGeom prst="rect">
            <a:avLst>
              <a:gd name="adj" fmla="val 5882"/>
            </a:avLst>
          </a:prstGeom>
          <a:solidFill>
            <a:srgbClr val="FFFFFF"/>
          </a:solidFill>
          <a:ln w="6350">
            <a:solidFill>
              <a:srgbClr val="E0E0E0"/>
            </a:solidFill>
            <a:prstDash val="solid"/>
          </a:ln>
        </p:spPr>
      </p:sp>
      <p:sp>
        <p:nvSpPr>
          <p:cNvPr id="5" name="Shape 3"/>
          <p:cNvSpPr/>
          <p:nvPr/>
        </p:nvSpPr>
        <p:spPr>
          <a:xfrm>
            <a:off x="548640" y="1051560"/>
            <a:ext cx="73152" cy="777240"/>
          </a:xfrm>
          <a:prstGeom prst="rect">
            <a:avLst/>
          </a:prstGeom>
          <a:solidFill>
            <a:srgbClr val="D4556B"/>
          </a:solidFill>
          <a:ln/>
        </p:spPr>
      </p:sp>
      <p:sp>
        <p:nvSpPr>
          <p:cNvPr id="6" name="Text 4"/>
          <p:cNvSpPr/>
          <p:nvPr/>
        </p:nvSpPr>
        <p:spPr>
          <a:xfrm>
            <a:off x="7132320" y="1188720"/>
            <a:ext cx="1280160" cy="502920"/>
          </a:xfrm>
          <a:prstGeom prst="rect">
            <a:avLst/>
          </a:prstGeom>
          <a:noFill/>
          <a:ln/>
        </p:spPr>
        <p:txBody>
          <a:bodyPr wrap="square" rtlCol="0" anchor="ctr"/>
          <a:lstStyle/>
          <a:p>
            <a:pPr algn="ctr" indent="0" marL="0">
              <a:buNone/>
            </a:pPr>
            <a:r>
              <a:rPr lang="en-US" sz="1000" b="1" dirty="0">
                <a:solidFill>
                  <a:srgbClr val="D4556B"/>
                </a:solidFill>
                <a:latin typeface="Arial" pitchFamily="34" charset="0"/>
                <a:ea typeface="Arial" pitchFamily="34" charset="-122"/>
                <a:cs typeface="Arial" pitchFamily="34" charset="-120"/>
              </a:rPr>
              <a:t>HIGH</a:t>
            </a:r>
            <a:endParaRPr lang="en-US" sz="1000" dirty="0"/>
          </a:p>
        </p:txBody>
      </p:sp>
      <p:sp>
        <p:nvSpPr>
          <p:cNvPr id="7" name="Text 5"/>
          <p:cNvSpPr/>
          <p:nvPr/>
        </p:nvSpPr>
        <p:spPr>
          <a:xfrm>
            <a:off x="822960" y="1097280"/>
            <a:ext cx="5943600" cy="32004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Data Privacy &amp; HIPAA Compliance</a:t>
            </a:r>
            <a:endParaRPr lang="en-US" sz="1400" dirty="0"/>
          </a:p>
        </p:txBody>
      </p:sp>
      <p:sp>
        <p:nvSpPr>
          <p:cNvPr id="8" name="Text 6"/>
          <p:cNvSpPr/>
          <p:nvPr/>
        </p:nvSpPr>
        <p:spPr>
          <a:xfrm>
            <a:off x="822960" y="1435608"/>
            <a:ext cx="5943600" cy="3200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Patient data used for training must be anonymised and secured across multi-site deployments.</a:t>
            </a:r>
            <a:endParaRPr lang="en-US" sz="1100" dirty="0"/>
          </a:p>
        </p:txBody>
      </p:sp>
      <p:sp>
        <p:nvSpPr>
          <p:cNvPr id="9" name="Shape 7"/>
          <p:cNvSpPr/>
          <p:nvPr/>
        </p:nvSpPr>
        <p:spPr>
          <a:xfrm>
            <a:off x="548640" y="1965960"/>
            <a:ext cx="8046720" cy="777240"/>
          </a:xfrm>
          <a:prstGeom prst="rect">
            <a:avLst>
              <a:gd name="adj" fmla="val 5882"/>
            </a:avLst>
          </a:prstGeom>
          <a:solidFill>
            <a:srgbClr val="FFFFFF"/>
          </a:solidFill>
          <a:ln w="6350">
            <a:solidFill>
              <a:srgbClr val="E0E0E0"/>
            </a:solidFill>
            <a:prstDash val="solid"/>
          </a:ln>
        </p:spPr>
      </p:sp>
      <p:sp>
        <p:nvSpPr>
          <p:cNvPr id="10" name="Shape 8"/>
          <p:cNvSpPr/>
          <p:nvPr/>
        </p:nvSpPr>
        <p:spPr>
          <a:xfrm>
            <a:off x="548640" y="1965960"/>
            <a:ext cx="73152" cy="777240"/>
          </a:xfrm>
          <a:prstGeom prst="rect">
            <a:avLst/>
          </a:prstGeom>
          <a:solidFill>
            <a:srgbClr val="D4556B"/>
          </a:solidFill>
          <a:ln/>
        </p:spPr>
      </p:sp>
      <p:sp>
        <p:nvSpPr>
          <p:cNvPr id="11" name="Text 9"/>
          <p:cNvSpPr/>
          <p:nvPr/>
        </p:nvSpPr>
        <p:spPr>
          <a:xfrm>
            <a:off x="7132320" y="2103120"/>
            <a:ext cx="1280160" cy="502920"/>
          </a:xfrm>
          <a:prstGeom prst="rect">
            <a:avLst/>
          </a:prstGeom>
          <a:noFill/>
          <a:ln/>
        </p:spPr>
        <p:txBody>
          <a:bodyPr wrap="square" rtlCol="0" anchor="ctr"/>
          <a:lstStyle/>
          <a:p>
            <a:pPr algn="ctr" indent="0" marL="0">
              <a:buNone/>
            </a:pPr>
            <a:r>
              <a:rPr lang="en-US" sz="1000" b="1" dirty="0">
                <a:solidFill>
                  <a:srgbClr val="D4556B"/>
                </a:solidFill>
                <a:latin typeface="Arial" pitchFamily="34" charset="0"/>
                <a:ea typeface="Arial" pitchFamily="34" charset="-122"/>
                <a:cs typeface="Arial" pitchFamily="34" charset="-120"/>
              </a:rPr>
              <a:t>HIGH</a:t>
            </a:r>
            <a:endParaRPr lang="en-US" sz="1000" dirty="0"/>
          </a:p>
        </p:txBody>
      </p:sp>
      <p:sp>
        <p:nvSpPr>
          <p:cNvPr id="12" name="Text 10"/>
          <p:cNvSpPr/>
          <p:nvPr/>
        </p:nvSpPr>
        <p:spPr>
          <a:xfrm>
            <a:off x="822960" y="2011680"/>
            <a:ext cx="5943600" cy="32004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Algorithmic Bias in Training Data</a:t>
            </a:r>
            <a:endParaRPr lang="en-US" sz="1400" dirty="0"/>
          </a:p>
        </p:txBody>
      </p:sp>
      <p:sp>
        <p:nvSpPr>
          <p:cNvPr id="13" name="Text 11"/>
          <p:cNvSpPr/>
          <p:nvPr/>
        </p:nvSpPr>
        <p:spPr>
          <a:xfrm>
            <a:off x="822960" y="2350008"/>
            <a:ext cx="5943600" cy="3200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Models trained on non-representative datasets can perpetuate disparities in care quality.</a:t>
            </a:r>
            <a:endParaRPr lang="en-US" sz="1100" dirty="0"/>
          </a:p>
        </p:txBody>
      </p:sp>
      <p:sp>
        <p:nvSpPr>
          <p:cNvPr id="14" name="Shape 12"/>
          <p:cNvSpPr/>
          <p:nvPr/>
        </p:nvSpPr>
        <p:spPr>
          <a:xfrm>
            <a:off x="548640" y="2880360"/>
            <a:ext cx="8046720" cy="777240"/>
          </a:xfrm>
          <a:prstGeom prst="rect">
            <a:avLst>
              <a:gd name="adj" fmla="val 5882"/>
            </a:avLst>
          </a:prstGeom>
          <a:solidFill>
            <a:srgbClr val="FFFFFF"/>
          </a:solidFill>
          <a:ln w="6350">
            <a:solidFill>
              <a:srgbClr val="E0E0E0"/>
            </a:solidFill>
            <a:prstDash val="solid"/>
          </a:ln>
        </p:spPr>
      </p:sp>
      <p:sp>
        <p:nvSpPr>
          <p:cNvPr id="15" name="Shape 13"/>
          <p:cNvSpPr/>
          <p:nvPr/>
        </p:nvSpPr>
        <p:spPr>
          <a:xfrm>
            <a:off x="548640" y="2880360"/>
            <a:ext cx="73152" cy="777240"/>
          </a:xfrm>
          <a:prstGeom prst="rect">
            <a:avLst/>
          </a:prstGeom>
          <a:solidFill>
            <a:srgbClr val="E8913A"/>
          </a:solidFill>
          <a:ln/>
        </p:spPr>
      </p:sp>
      <p:sp>
        <p:nvSpPr>
          <p:cNvPr id="16" name="Text 14"/>
          <p:cNvSpPr/>
          <p:nvPr/>
        </p:nvSpPr>
        <p:spPr>
          <a:xfrm>
            <a:off x="7132320" y="3017520"/>
            <a:ext cx="1280160" cy="502920"/>
          </a:xfrm>
          <a:prstGeom prst="rect">
            <a:avLst/>
          </a:prstGeom>
          <a:noFill/>
          <a:ln/>
        </p:spPr>
        <p:txBody>
          <a:bodyPr wrap="square" rtlCol="0" anchor="ctr"/>
          <a:lstStyle/>
          <a:p>
            <a:pPr algn="ctr" indent="0" marL="0">
              <a:buNone/>
            </a:pPr>
            <a:r>
              <a:rPr lang="en-US" sz="1000" b="1" dirty="0">
                <a:solidFill>
                  <a:srgbClr val="E8913A"/>
                </a:solidFill>
                <a:latin typeface="Arial" pitchFamily="34" charset="0"/>
                <a:ea typeface="Arial" pitchFamily="34" charset="-122"/>
                <a:cs typeface="Arial" pitchFamily="34" charset="-120"/>
              </a:rPr>
              <a:t>MEDIUM</a:t>
            </a:r>
            <a:endParaRPr lang="en-US" sz="1000" dirty="0"/>
          </a:p>
        </p:txBody>
      </p:sp>
      <p:sp>
        <p:nvSpPr>
          <p:cNvPr id="17" name="Text 15"/>
          <p:cNvSpPr/>
          <p:nvPr/>
        </p:nvSpPr>
        <p:spPr>
          <a:xfrm>
            <a:off x="822960" y="2926080"/>
            <a:ext cx="5943600" cy="32004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Regulatory Uncertainty</a:t>
            </a:r>
            <a:endParaRPr lang="en-US" sz="1400" dirty="0"/>
          </a:p>
        </p:txBody>
      </p:sp>
      <p:sp>
        <p:nvSpPr>
          <p:cNvPr id="18" name="Text 16"/>
          <p:cNvSpPr/>
          <p:nvPr/>
        </p:nvSpPr>
        <p:spPr>
          <a:xfrm>
            <a:off x="822960" y="3264408"/>
            <a:ext cx="5943600" cy="3200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Global frameworks for AI oversight remain fragmented, with no unified standard for clinical AI.</a:t>
            </a:r>
            <a:endParaRPr lang="en-US" sz="1100" dirty="0"/>
          </a:p>
        </p:txBody>
      </p:sp>
      <p:sp>
        <p:nvSpPr>
          <p:cNvPr id="19" name="Shape 17"/>
          <p:cNvSpPr/>
          <p:nvPr/>
        </p:nvSpPr>
        <p:spPr>
          <a:xfrm>
            <a:off x="548640" y="3794760"/>
            <a:ext cx="8046720" cy="777240"/>
          </a:xfrm>
          <a:prstGeom prst="rect">
            <a:avLst>
              <a:gd name="adj" fmla="val 5882"/>
            </a:avLst>
          </a:prstGeom>
          <a:solidFill>
            <a:srgbClr val="FFFFFF"/>
          </a:solidFill>
          <a:ln w="6350">
            <a:solidFill>
              <a:srgbClr val="E0E0E0"/>
            </a:solidFill>
            <a:prstDash val="solid"/>
          </a:ln>
        </p:spPr>
      </p:sp>
      <p:sp>
        <p:nvSpPr>
          <p:cNvPr id="20" name="Shape 18"/>
          <p:cNvSpPr/>
          <p:nvPr/>
        </p:nvSpPr>
        <p:spPr>
          <a:xfrm>
            <a:off x="548640" y="3794760"/>
            <a:ext cx="73152" cy="777240"/>
          </a:xfrm>
          <a:prstGeom prst="rect">
            <a:avLst/>
          </a:prstGeom>
          <a:solidFill>
            <a:srgbClr val="E8913A"/>
          </a:solidFill>
          <a:ln/>
        </p:spPr>
      </p:sp>
      <p:sp>
        <p:nvSpPr>
          <p:cNvPr id="21" name="Text 19"/>
          <p:cNvSpPr/>
          <p:nvPr/>
        </p:nvSpPr>
        <p:spPr>
          <a:xfrm>
            <a:off x="7132320" y="3931920"/>
            <a:ext cx="1280160" cy="502920"/>
          </a:xfrm>
          <a:prstGeom prst="rect">
            <a:avLst/>
          </a:prstGeom>
          <a:noFill/>
          <a:ln/>
        </p:spPr>
        <p:txBody>
          <a:bodyPr wrap="square" rtlCol="0" anchor="ctr"/>
          <a:lstStyle/>
          <a:p>
            <a:pPr algn="ctr" indent="0" marL="0">
              <a:buNone/>
            </a:pPr>
            <a:r>
              <a:rPr lang="en-US" sz="1000" b="1" dirty="0">
                <a:solidFill>
                  <a:srgbClr val="E8913A"/>
                </a:solidFill>
                <a:latin typeface="Arial" pitchFamily="34" charset="0"/>
                <a:ea typeface="Arial" pitchFamily="34" charset="-122"/>
                <a:cs typeface="Arial" pitchFamily="34" charset="-120"/>
              </a:rPr>
              <a:t>MEDIUM</a:t>
            </a:r>
            <a:endParaRPr lang="en-US" sz="1000" dirty="0"/>
          </a:p>
        </p:txBody>
      </p:sp>
      <p:sp>
        <p:nvSpPr>
          <p:cNvPr id="22" name="Text 20"/>
          <p:cNvSpPr/>
          <p:nvPr/>
        </p:nvSpPr>
        <p:spPr>
          <a:xfrm>
            <a:off x="822960" y="3840480"/>
            <a:ext cx="5943600" cy="320040"/>
          </a:xfrm>
          <a:prstGeom prst="rect">
            <a:avLst/>
          </a:prstGeom>
          <a:noFill/>
          <a:ln/>
        </p:spPr>
        <p:txBody>
          <a:bodyPr wrap="square" rtlCol="0" anchor="ctr"/>
          <a:lstStyle/>
          <a:p>
            <a:pPr indent="0" marL="0">
              <a:buNone/>
            </a:pPr>
            <a:r>
              <a:rPr lang="en-US" sz="1400" b="1" dirty="0">
                <a:solidFill>
                  <a:srgbClr val="1B2A4A"/>
                </a:solidFill>
                <a:latin typeface="Arial" pitchFamily="34" charset="0"/>
                <a:ea typeface="Arial" pitchFamily="34" charset="-122"/>
                <a:cs typeface="Arial" pitchFamily="34" charset="-120"/>
              </a:rPr>
              <a:t>Clinician Trust &amp; Adoption</a:t>
            </a:r>
            <a:endParaRPr lang="en-US" sz="1400" dirty="0"/>
          </a:p>
        </p:txBody>
      </p:sp>
      <p:sp>
        <p:nvSpPr>
          <p:cNvPr id="23" name="Text 21"/>
          <p:cNvSpPr/>
          <p:nvPr/>
        </p:nvSpPr>
        <p:spPr>
          <a:xfrm>
            <a:off x="822960" y="4178808"/>
            <a:ext cx="5943600" cy="320040"/>
          </a:xfrm>
          <a:prstGeom prst="rect">
            <a:avLst/>
          </a:prstGeom>
          <a:noFill/>
          <a:ln/>
        </p:spPr>
        <p:txBody>
          <a:bodyPr wrap="square" rtlCol="0" anchor="ctr"/>
          <a:lstStyle/>
          <a:p>
            <a:pPr indent="0" marL="0">
              <a:buNone/>
            </a:pPr>
            <a:r>
              <a:rPr lang="en-US" sz="1100" dirty="0">
                <a:solidFill>
                  <a:srgbClr val="2D3436"/>
                </a:solidFill>
                <a:latin typeface="Arial" pitchFamily="34" charset="0"/>
                <a:ea typeface="Arial" pitchFamily="34" charset="-122"/>
                <a:cs typeface="Arial" pitchFamily="34" charset="-120"/>
              </a:rPr>
              <a:t>Resistance to AI-driven recommendations requires robust explainability and change management.</a:t>
            </a:r>
            <a:endParaRPr lang="en-US" sz="1100" dirty="0"/>
          </a:p>
        </p:txBody>
      </p:sp>
      <p:sp>
        <p:nvSpPr>
          <p:cNvPr id="24" name="Text 22"/>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WHO Ethics &amp; Governance of AI for Health  |  AI in Healthcare</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Where AI Delivers</a:t>
            </a:r>
            <a:endParaRPr lang="en-US" sz="2200" dirty="0"/>
          </a:p>
        </p:txBody>
      </p:sp>
      <p:sp>
        <p:nvSpPr>
          <p:cNvPr id="4" name="Shape 2"/>
          <p:cNvSpPr/>
          <p:nvPr/>
        </p:nvSpPr>
        <p:spPr>
          <a:xfrm>
            <a:off x="548640" y="1097280"/>
            <a:ext cx="3931920" cy="1508760"/>
          </a:xfrm>
          <a:prstGeom prst="rect">
            <a:avLst>
              <a:gd name="adj" fmla="val 6061"/>
            </a:avLst>
          </a:prstGeom>
          <a:solidFill>
            <a:srgbClr val="FFFFFF"/>
          </a:solidFill>
          <a:ln w="6350">
            <a:solidFill>
              <a:srgbClr val="DEE2E6"/>
            </a:solidFill>
            <a:prstDash val="solid"/>
          </a:ln>
        </p:spPr>
      </p:sp>
      <p:sp>
        <p:nvSpPr>
          <p:cNvPr id="5" name="Shape 3"/>
          <p:cNvSpPr/>
          <p:nvPr/>
        </p:nvSpPr>
        <p:spPr>
          <a:xfrm>
            <a:off x="548640" y="1097280"/>
            <a:ext cx="3931920" cy="64008"/>
          </a:xfrm>
          <a:prstGeom prst="rect">
            <a:avLst>
              <a:gd name="adj" fmla="val 142857"/>
            </a:avLst>
          </a:prstGeom>
          <a:solidFill>
            <a:srgbClr val="E8913A"/>
          </a:solidFill>
          <a:ln/>
        </p:spPr>
      </p:sp>
      <p:sp>
        <p:nvSpPr>
          <p:cNvPr id="6" name="Text 4"/>
          <p:cNvSpPr/>
          <p:nvPr/>
        </p:nvSpPr>
        <p:spPr>
          <a:xfrm>
            <a:off x="731520" y="1280160"/>
            <a:ext cx="3566160" cy="32004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Early Detection</a:t>
            </a:r>
            <a:endParaRPr lang="en-US" sz="1500" dirty="0"/>
          </a:p>
        </p:txBody>
      </p:sp>
      <p:sp>
        <p:nvSpPr>
          <p:cNvPr id="7" name="Text 5"/>
          <p:cNvSpPr/>
          <p:nvPr/>
        </p:nvSpPr>
        <p:spPr>
          <a:xfrm>
            <a:off x="731520" y="1645920"/>
            <a:ext cx="3566160" cy="822960"/>
          </a:xfrm>
          <a:prstGeom prst="rect">
            <a:avLst/>
          </a:prstGeom>
          <a:noFill/>
          <a:ln/>
        </p:spPr>
        <p:txBody>
          <a:bodyPr wrap="square" rtlCol="0" anchor="ctr"/>
          <a:lstStyle/>
          <a:p>
            <a:pPr indent="0" marL="0">
              <a:lnSpc>
                <a:spcPct val="130000"/>
              </a:lnSpc>
              <a:buNone/>
            </a:pPr>
            <a:r>
              <a:rPr lang="en-US" sz="1200" dirty="0">
                <a:solidFill>
                  <a:srgbClr val="2D3436"/>
                </a:solidFill>
                <a:latin typeface="Arial" pitchFamily="34" charset="0"/>
                <a:ea typeface="Arial" pitchFamily="34" charset="-122"/>
                <a:cs typeface="Arial" pitchFamily="34" charset="-120"/>
              </a:rPr>
              <a:t>AI spots anomalies in medical imaging up to 5 years before clinical symptoms appear.</a:t>
            </a:r>
            <a:endParaRPr lang="en-US" sz="1200" dirty="0"/>
          </a:p>
        </p:txBody>
      </p:sp>
      <p:sp>
        <p:nvSpPr>
          <p:cNvPr id="8" name="Shape 6"/>
          <p:cNvSpPr/>
          <p:nvPr/>
        </p:nvSpPr>
        <p:spPr>
          <a:xfrm>
            <a:off x="4846320" y="1097280"/>
            <a:ext cx="3931920" cy="1508760"/>
          </a:xfrm>
          <a:prstGeom prst="rect">
            <a:avLst>
              <a:gd name="adj" fmla="val 6061"/>
            </a:avLst>
          </a:prstGeom>
          <a:solidFill>
            <a:srgbClr val="FFFFFF"/>
          </a:solidFill>
          <a:ln w="6350">
            <a:solidFill>
              <a:srgbClr val="DEE2E6"/>
            </a:solidFill>
            <a:prstDash val="solid"/>
          </a:ln>
        </p:spPr>
      </p:sp>
      <p:sp>
        <p:nvSpPr>
          <p:cNvPr id="9" name="Shape 7"/>
          <p:cNvSpPr/>
          <p:nvPr/>
        </p:nvSpPr>
        <p:spPr>
          <a:xfrm>
            <a:off x="4846320" y="1097280"/>
            <a:ext cx="3931920" cy="64008"/>
          </a:xfrm>
          <a:prstGeom prst="rect">
            <a:avLst>
              <a:gd name="adj" fmla="val 142857"/>
            </a:avLst>
          </a:prstGeom>
          <a:solidFill>
            <a:srgbClr val="E8913A"/>
          </a:solidFill>
          <a:ln/>
        </p:spPr>
      </p:sp>
      <p:sp>
        <p:nvSpPr>
          <p:cNvPr id="10" name="Text 8"/>
          <p:cNvSpPr/>
          <p:nvPr/>
        </p:nvSpPr>
        <p:spPr>
          <a:xfrm>
            <a:off x="5029200" y="1280160"/>
            <a:ext cx="3566160" cy="32004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Personalised Medicine</a:t>
            </a:r>
            <a:endParaRPr lang="en-US" sz="1500" dirty="0"/>
          </a:p>
        </p:txBody>
      </p:sp>
      <p:sp>
        <p:nvSpPr>
          <p:cNvPr id="11" name="Text 9"/>
          <p:cNvSpPr/>
          <p:nvPr/>
        </p:nvSpPr>
        <p:spPr>
          <a:xfrm>
            <a:off x="5029200" y="1645920"/>
            <a:ext cx="3566160" cy="822960"/>
          </a:xfrm>
          <a:prstGeom prst="rect">
            <a:avLst/>
          </a:prstGeom>
          <a:noFill/>
          <a:ln/>
        </p:spPr>
        <p:txBody>
          <a:bodyPr wrap="square" rtlCol="0" anchor="ctr"/>
          <a:lstStyle/>
          <a:p>
            <a:pPr indent="0" marL="0">
              <a:lnSpc>
                <a:spcPct val="130000"/>
              </a:lnSpc>
              <a:buNone/>
            </a:pPr>
            <a:r>
              <a:rPr lang="en-US" sz="1200" dirty="0">
                <a:solidFill>
                  <a:srgbClr val="2D3436"/>
                </a:solidFill>
                <a:latin typeface="Arial" pitchFamily="34" charset="0"/>
                <a:ea typeface="Arial" pitchFamily="34" charset="-122"/>
                <a:cs typeface="Arial" pitchFamily="34" charset="-120"/>
              </a:rPr>
              <a:t>Genomic analysis powered by AI tailors treatment plans to individual patient profiles.</a:t>
            </a:r>
            <a:endParaRPr lang="en-US" sz="1200" dirty="0"/>
          </a:p>
        </p:txBody>
      </p:sp>
      <p:sp>
        <p:nvSpPr>
          <p:cNvPr id="12" name="Shape 10"/>
          <p:cNvSpPr/>
          <p:nvPr/>
        </p:nvSpPr>
        <p:spPr>
          <a:xfrm>
            <a:off x="548640" y="2834640"/>
            <a:ext cx="3931920" cy="1508760"/>
          </a:xfrm>
          <a:prstGeom prst="rect">
            <a:avLst>
              <a:gd name="adj" fmla="val 6061"/>
            </a:avLst>
          </a:prstGeom>
          <a:solidFill>
            <a:srgbClr val="FFFFFF"/>
          </a:solidFill>
          <a:ln w="6350">
            <a:solidFill>
              <a:srgbClr val="DEE2E6"/>
            </a:solidFill>
            <a:prstDash val="solid"/>
          </a:ln>
        </p:spPr>
      </p:sp>
      <p:sp>
        <p:nvSpPr>
          <p:cNvPr id="13" name="Shape 11"/>
          <p:cNvSpPr/>
          <p:nvPr/>
        </p:nvSpPr>
        <p:spPr>
          <a:xfrm>
            <a:off x="548640" y="2834640"/>
            <a:ext cx="3931920" cy="64008"/>
          </a:xfrm>
          <a:prstGeom prst="rect">
            <a:avLst>
              <a:gd name="adj" fmla="val 142857"/>
            </a:avLst>
          </a:prstGeom>
          <a:solidFill>
            <a:srgbClr val="E8913A"/>
          </a:solidFill>
          <a:ln/>
        </p:spPr>
      </p:sp>
      <p:sp>
        <p:nvSpPr>
          <p:cNvPr id="14" name="Text 12"/>
          <p:cNvSpPr/>
          <p:nvPr/>
        </p:nvSpPr>
        <p:spPr>
          <a:xfrm>
            <a:off x="731520" y="3017520"/>
            <a:ext cx="3566160" cy="32004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Operational Efficiency</a:t>
            </a:r>
            <a:endParaRPr lang="en-US" sz="1500" dirty="0"/>
          </a:p>
        </p:txBody>
      </p:sp>
      <p:sp>
        <p:nvSpPr>
          <p:cNvPr id="15" name="Text 13"/>
          <p:cNvSpPr/>
          <p:nvPr/>
        </p:nvSpPr>
        <p:spPr>
          <a:xfrm>
            <a:off x="731520" y="3383280"/>
            <a:ext cx="3566160" cy="822960"/>
          </a:xfrm>
          <a:prstGeom prst="rect">
            <a:avLst/>
          </a:prstGeom>
          <a:noFill/>
          <a:ln/>
        </p:spPr>
        <p:txBody>
          <a:bodyPr wrap="square" rtlCol="0" anchor="ctr"/>
          <a:lstStyle/>
          <a:p>
            <a:pPr indent="0" marL="0">
              <a:lnSpc>
                <a:spcPct val="130000"/>
              </a:lnSpc>
              <a:buNone/>
            </a:pPr>
            <a:r>
              <a:rPr lang="en-US" sz="1200" dirty="0">
                <a:solidFill>
                  <a:srgbClr val="2D3436"/>
                </a:solidFill>
                <a:latin typeface="Arial" pitchFamily="34" charset="0"/>
                <a:ea typeface="Arial" pitchFamily="34" charset="-122"/>
                <a:cs typeface="Arial" pitchFamily="34" charset="-120"/>
              </a:rPr>
              <a:t>Automated triage and scheduling reduces patient wait times by up to 40%.</a:t>
            </a:r>
            <a:endParaRPr lang="en-US" sz="1200" dirty="0"/>
          </a:p>
        </p:txBody>
      </p:sp>
      <p:sp>
        <p:nvSpPr>
          <p:cNvPr id="16" name="Shape 14"/>
          <p:cNvSpPr/>
          <p:nvPr/>
        </p:nvSpPr>
        <p:spPr>
          <a:xfrm>
            <a:off x="4846320" y="2834640"/>
            <a:ext cx="3931920" cy="1508760"/>
          </a:xfrm>
          <a:prstGeom prst="rect">
            <a:avLst>
              <a:gd name="adj" fmla="val 6061"/>
            </a:avLst>
          </a:prstGeom>
          <a:solidFill>
            <a:srgbClr val="FFFFFF"/>
          </a:solidFill>
          <a:ln w="6350">
            <a:solidFill>
              <a:srgbClr val="DEE2E6"/>
            </a:solidFill>
            <a:prstDash val="solid"/>
          </a:ln>
        </p:spPr>
      </p:sp>
      <p:sp>
        <p:nvSpPr>
          <p:cNvPr id="17" name="Shape 15"/>
          <p:cNvSpPr/>
          <p:nvPr/>
        </p:nvSpPr>
        <p:spPr>
          <a:xfrm>
            <a:off x="4846320" y="2834640"/>
            <a:ext cx="3931920" cy="64008"/>
          </a:xfrm>
          <a:prstGeom prst="rect">
            <a:avLst>
              <a:gd name="adj" fmla="val 142857"/>
            </a:avLst>
          </a:prstGeom>
          <a:solidFill>
            <a:srgbClr val="E8913A"/>
          </a:solidFill>
          <a:ln/>
        </p:spPr>
      </p:sp>
      <p:sp>
        <p:nvSpPr>
          <p:cNvPr id="18" name="Text 16"/>
          <p:cNvSpPr/>
          <p:nvPr/>
        </p:nvSpPr>
        <p:spPr>
          <a:xfrm>
            <a:off x="5029200" y="3017520"/>
            <a:ext cx="3566160" cy="320040"/>
          </a:xfrm>
          <a:prstGeom prst="rect">
            <a:avLst/>
          </a:prstGeom>
          <a:noFill/>
          <a:ln/>
        </p:spPr>
        <p:txBody>
          <a:bodyPr wrap="square" rtlCol="0" anchor="ctr"/>
          <a:lstStyle/>
          <a:p>
            <a:pPr indent="0" marL="0">
              <a:buNone/>
            </a:pPr>
            <a:r>
              <a:rPr lang="en-US" sz="1500" b="1" dirty="0">
                <a:solidFill>
                  <a:srgbClr val="1B2A4A"/>
                </a:solidFill>
                <a:latin typeface="Arial" pitchFamily="34" charset="0"/>
                <a:ea typeface="Arial" pitchFamily="34" charset="-122"/>
                <a:cs typeface="Arial" pitchFamily="34" charset="-120"/>
              </a:rPr>
              <a:t>Drug Discovery</a:t>
            </a:r>
            <a:endParaRPr lang="en-US" sz="1500" dirty="0"/>
          </a:p>
        </p:txBody>
      </p:sp>
      <p:sp>
        <p:nvSpPr>
          <p:cNvPr id="19" name="Text 17"/>
          <p:cNvSpPr/>
          <p:nvPr/>
        </p:nvSpPr>
        <p:spPr>
          <a:xfrm>
            <a:off x="5029200" y="3383280"/>
            <a:ext cx="3566160" cy="822960"/>
          </a:xfrm>
          <a:prstGeom prst="rect">
            <a:avLst/>
          </a:prstGeom>
          <a:noFill/>
          <a:ln/>
        </p:spPr>
        <p:txBody>
          <a:bodyPr wrap="square" rtlCol="0" anchor="ctr"/>
          <a:lstStyle/>
          <a:p>
            <a:pPr indent="0" marL="0">
              <a:lnSpc>
                <a:spcPct val="130000"/>
              </a:lnSpc>
              <a:buNone/>
            </a:pPr>
            <a:r>
              <a:rPr lang="en-US" sz="1200" dirty="0">
                <a:solidFill>
                  <a:srgbClr val="2D3436"/>
                </a:solidFill>
                <a:latin typeface="Arial" pitchFamily="34" charset="0"/>
                <a:ea typeface="Arial" pitchFamily="34" charset="-122"/>
                <a:cs typeface="Arial" pitchFamily="34" charset="-120"/>
              </a:rPr>
              <a:t>AI-driven molecular simulation cuts drug development timelines from 12 years to 4.</a:t>
            </a:r>
            <a:endParaRPr lang="en-US" sz="1200" dirty="0"/>
          </a:p>
        </p:txBody>
      </p:sp>
      <p:sp>
        <p:nvSpPr>
          <p:cNvPr id="20" name="Text 18"/>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Sources: Nature, Lancet Digital Health  |  AI in Healthcare</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731520" y="548640"/>
            <a:ext cx="7680960" cy="640080"/>
          </a:xfrm>
          <a:prstGeom prst="rect">
            <a:avLst/>
          </a:prstGeom>
          <a:noFill/>
          <a:ln/>
        </p:spPr>
        <p:txBody>
          <a:bodyPr wrap="square" rtlCol="0" anchor="ctr"/>
          <a:lstStyle/>
          <a:p>
            <a:pPr indent="0" marL="0">
              <a:buNone/>
            </a:pPr>
            <a:r>
              <a:rPr lang="en-US" sz="3000" b="1" dirty="0">
                <a:solidFill>
                  <a:srgbClr val="FFFFFF"/>
                </a:solidFill>
                <a:latin typeface="Arial" pitchFamily="34" charset="0"/>
                <a:ea typeface="Arial" pitchFamily="34" charset="-122"/>
                <a:cs typeface="Arial" pitchFamily="34" charset="-120"/>
              </a:rPr>
              <a:t>The Future: AI-Native Healthcare</a:t>
            </a:r>
            <a:endParaRPr lang="en-US" sz="3000" dirty="0"/>
          </a:p>
        </p:txBody>
      </p:sp>
      <p:sp>
        <p:nvSpPr>
          <p:cNvPr id="3" name="Shape 1"/>
          <p:cNvSpPr/>
          <p:nvPr/>
        </p:nvSpPr>
        <p:spPr>
          <a:xfrm>
            <a:off x="731520" y="1234440"/>
            <a:ext cx="1828800" cy="36576"/>
          </a:xfrm>
          <a:prstGeom prst="rect">
            <a:avLst/>
          </a:prstGeom>
          <a:solidFill>
            <a:srgbClr val="E8913A"/>
          </a:solidFill>
          <a:ln/>
        </p:spPr>
      </p:sp>
      <p:sp>
        <p:nvSpPr>
          <p:cNvPr id="4" name="Shape 2"/>
          <p:cNvSpPr/>
          <p:nvPr/>
        </p:nvSpPr>
        <p:spPr>
          <a:xfrm>
            <a:off x="731520" y="1645920"/>
            <a:ext cx="1463040" cy="411480"/>
          </a:xfrm>
          <a:prstGeom prst="rect">
            <a:avLst>
              <a:gd name="adj" fmla="val 11111"/>
            </a:avLst>
          </a:prstGeom>
          <a:solidFill>
            <a:srgbClr val="E8913A"/>
          </a:solidFill>
          <a:ln/>
        </p:spPr>
      </p:sp>
      <p:sp>
        <p:nvSpPr>
          <p:cNvPr id="5" name="Text 3"/>
          <p:cNvSpPr/>
          <p:nvPr/>
        </p:nvSpPr>
        <p:spPr>
          <a:xfrm>
            <a:off x="731520" y="1645920"/>
            <a:ext cx="146304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By 2028</a:t>
            </a:r>
            <a:endParaRPr lang="en-US" sz="1400" dirty="0"/>
          </a:p>
        </p:txBody>
      </p:sp>
      <p:sp>
        <p:nvSpPr>
          <p:cNvPr id="6" name="Text 4"/>
          <p:cNvSpPr/>
          <p:nvPr/>
        </p:nvSpPr>
        <p:spPr>
          <a:xfrm>
            <a:off x="2468880" y="1645920"/>
            <a:ext cx="5943600" cy="41148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AI co-pilots will be standard in 80% of hospitals worldwide</a:t>
            </a:r>
            <a:endParaRPr lang="en-US" sz="1500" dirty="0"/>
          </a:p>
        </p:txBody>
      </p:sp>
      <p:sp>
        <p:nvSpPr>
          <p:cNvPr id="7" name="Shape 5"/>
          <p:cNvSpPr/>
          <p:nvPr/>
        </p:nvSpPr>
        <p:spPr>
          <a:xfrm>
            <a:off x="731520" y="2743200"/>
            <a:ext cx="1463040" cy="411480"/>
          </a:xfrm>
          <a:prstGeom prst="rect">
            <a:avLst>
              <a:gd name="adj" fmla="val 11111"/>
            </a:avLst>
          </a:prstGeom>
          <a:solidFill>
            <a:srgbClr val="E8913A"/>
          </a:solidFill>
          <a:ln/>
        </p:spPr>
      </p:sp>
      <p:sp>
        <p:nvSpPr>
          <p:cNvPr id="8" name="Text 6"/>
          <p:cNvSpPr/>
          <p:nvPr/>
        </p:nvSpPr>
        <p:spPr>
          <a:xfrm>
            <a:off x="731520" y="2743200"/>
            <a:ext cx="146304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By 2030</a:t>
            </a:r>
            <a:endParaRPr lang="en-US" sz="1400" dirty="0"/>
          </a:p>
        </p:txBody>
      </p:sp>
      <p:sp>
        <p:nvSpPr>
          <p:cNvPr id="9" name="Text 7"/>
          <p:cNvSpPr/>
          <p:nvPr/>
        </p:nvSpPr>
        <p:spPr>
          <a:xfrm>
            <a:off x="2468880" y="2743200"/>
            <a:ext cx="5943600" cy="41148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50% reduction in diagnostic errors through AI-augmented workflows</a:t>
            </a:r>
            <a:endParaRPr lang="en-US" sz="1500" dirty="0"/>
          </a:p>
        </p:txBody>
      </p:sp>
      <p:sp>
        <p:nvSpPr>
          <p:cNvPr id="10" name="Shape 8"/>
          <p:cNvSpPr/>
          <p:nvPr/>
        </p:nvSpPr>
        <p:spPr>
          <a:xfrm>
            <a:off x="731520" y="3840480"/>
            <a:ext cx="1463040" cy="411480"/>
          </a:xfrm>
          <a:prstGeom prst="rect">
            <a:avLst>
              <a:gd name="adj" fmla="val 11111"/>
            </a:avLst>
          </a:prstGeom>
          <a:solidFill>
            <a:srgbClr val="E8913A"/>
          </a:solidFill>
          <a:ln/>
        </p:spPr>
      </p:sp>
      <p:sp>
        <p:nvSpPr>
          <p:cNvPr id="11" name="Text 9"/>
          <p:cNvSpPr/>
          <p:nvPr/>
        </p:nvSpPr>
        <p:spPr>
          <a:xfrm>
            <a:off x="731520" y="3840480"/>
            <a:ext cx="1463040" cy="41148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By 2032</a:t>
            </a:r>
            <a:endParaRPr lang="en-US" sz="1400" dirty="0"/>
          </a:p>
        </p:txBody>
      </p:sp>
      <p:sp>
        <p:nvSpPr>
          <p:cNvPr id="12" name="Text 10"/>
          <p:cNvSpPr/>
          <p:nvPr/>
        </p:nvSpPr>
        <p:spPr>
          <a:xfrm>
            <a:off x="2468880" y="3840480"/>
            <a:ext cx="5943600" cy="41148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Fully autonomous AI screening programmes for 12 common cancers</a:t>
            </a:r>
            <a:endParaRPr lang="en-US" sz="1500" dirty="0"/>
          </a:p>
        </p:txBody>
      </p:sp>
      <p:sp>
        <p:nvSpPr>
          <p:cNvPr id="13" name="Text 11"/>
          <p:cNvSpPr/>
          <p:nvPr/>
        </p:nvSpPr>
        <p:spPr>
          <a:xfrm>
            <a:off x="731520" y="4663440"/>
            <a:ext cx="7680960" cy="228600"/>
          </a:xfrm>
          <a:prstGeom prst="rect">
            <a:avLst/>
          </a:prstGeom>
          <a:noFill/>
          <a:ln/>
        </p:spPr>
        <p:txBody>
          <a:bodyPr wrap="square" rtlCol="0" anchor="ctr"/>
          <a:lstStyle/>
          <a:p>
            <a:pPr indent="0" marL="0">
              <a:buNone/>
            </a:pPr>
            <a:r>
              <a:rPr lang="en-US" sz="900" dirty="0">
                <a:solidFill>
                  <a:srgbClr val="B0BEC5"/>
                </a:solidFill>
                <a:latin typeface="Arial" pitchFamily="34" charset="0"/>
                <a:ea typeface="Arial" pitchFamily="34" charset="-122"/>
                <a:cs typeface="Arial" pitchFamily="34" charset="-120"/>
              </a:rPr>
              <a:t>Source: Projections based on WHO, McKinsey, and Accenture forecasts</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Key Takeaways</a:t>
            </a:r>
            <a:endParaRPr lang="en-US" sz="2200" dirty="0"/>
          </a:p>
        </p:txBody>
      </p:sp>
      <p:sp>
        <p:nvSpPr>
          <p:cNvPr id="4" name="Shape 2"/>
          <p:cNvSpPr/>
          <p:nvPr/>
        </p:nvSpPr>
        <p:spPr>
          <a:xfrm>
            <a:off x="731520" y="1115568"/>
            <a:ext cx="320040" cy="320040"/>
          </a:xfrm>
          <a:prstGeom prst="ellipse">
            <a:avLst/>
          </a:prstGeom>
          <a:solidFill>
            <a:srgbClr val="E8913A"/>
          </a:solidFill>
          <a:ln/>
        </p:spPr>
      </p:sp>
      <p:sp>
        <p:nvSpPr>
          <p:cNvPr id="5" name="Text 3"/>
          <p:cNvSpPr/>
          <p:nvPr/>
        </p:nvSpPr>
        <p:spPr>
          <a:xfrm>
            <a:off x="731520" y="1115568"/>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6" name="Text 4"/>
          <p:cNvSpPr/>
          <p:nvPr/>
        </p:nvSpPr>
        <p:spPr>
          <a:xfrm>
            <a:off x="1234440" y="1051560"/>
            <a:ext cx="731520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AI is no longer experimental — it is clinical-grade and FDA-cleared.</a:t>
            </a:r>
            <a:endParaRPr lang="en-US" sz="1400" dirty="0"/>
          </a:p>
        </p:txBody>
      </p:sp>
      <p:sp>
        <p:nvSpPr>
          <p:cNvPr id="7" name="Shape 5"/>
          <p:cNvSpPr/>
          <p:nvPr/>
        </p:nvSpPr>
        <p:spPr>
          <a:xfrm>
            <a:off x="731520" y="1892808"/>
            <a:ext cx="320040" cy="320040"/>
          </a:xfrm>
          <a:prstGeom prst="ellipse">
            <a:avLst/>
          </a:prstGeom>
          <a:solidFill>
            <a:srgbClr val="E8913A"/>
          </a:solidFill>
          <a:ln/>
        </p:spPr>
      </p:sp>
      <p:sp>
        <p:nvSpPr>
          <p:cNvPr id="8" name="Text 6"/>
          <p:cNvSpPr/>
          <p:nvPr/>
        </p:nvSpPr>
        <p:spPr>
          <a:xfrm>
            <a:off x="731520" y="1892808"/>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9" name="Text 7"/>
          <p:cNvSpPr/>
          <p:nvPr/>
        </p:nvSpPr>
        <p:spPr>
          <a:xfrm>
            <a:off x="1234440" y="1828800"/>
            <a:ext cx="731520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Diagnostic AI outperforms human specialists in narrow, well-defined tasks.</a:t>
            </a:r>
            <a:endParaRPr lang="en-US" sz="1400" dirty="0"/>
          </a:p>
        </p:txBody>
      </p:sp>
      <p:sp>
        <p:nvSpPr>
          <p:cNvPr id="10" name="Shape 8"/>
          <p:cNvSpPr/>
          <p:nvPr/>
        </p:nvSpPr>
        <p:spPr>
          <a:xfrm>
            <a:off x="731520" y="2670048"/>
            <a:ext cx="320040" cy="320040"/>
          </a:xfrm>
          <a:prstGeom prst="ellipse">
            <a:avLst/>
          </a:prstGeom>
          <a:solidFill>
            <a:srgbClr val="E8913A"/>
          </a:solidFill>
          <a:ln/>
        </p:spPr>
      </p:sp>
      <p:sp>
        <p:nvSpPr>
          <p:cNvPr id="11" name="Text 9"/>
          <p:cNvSpPr/>
          <p:nvPr/>
        </p:nvSpPr>
        <p:spPr>
          <a:xfrm>
            <a:off x="731520" y="2670048"/>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2" name="Text 10"/>
          <p:cNvSpPr/>
          <p:nvPr/>
        </p:nvSpPr>
        <p:spPr>
          <a:xfrm>
            <a:off x="1234440" y="2606040"/>
            <a:ext cx="731520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Human + AI consistently beats either alone — augmentation, not replacement.</a:t>
            </a:r>
            <a:endParaRPr lang="en-US" sz="1400" dirty="0"/>
          </a:p>
        </p:txBody>
      </p:sp>
      <p:sp>
        <p:nvSpPr>
          <p:cNvPr id="13" name="Shape 11"/>
          <p:cNvSpPr/>
          <p:nvPr/>
        </p:nvSpPr>
        <p:spPr>
          <a:xfrm>
            <a:off x="731520" y="3447288"/>
            <a:ext cx="320040" cy="320040"/>
          </a:xfrm>
          <a:prstGeom prst="ellipse">
            <a:avLst/>
          </a:prstGeom>
          <a:solidFill>
            <a:srgbClr val="E8913A"/>
          </a:solidFill>
          <a:ln/>
        </p:spPr>
      </p:sp>
      <p:sp>
        <p:nvSpPr>
          <p:cNvPr id="14" name="Text 12"/>
          <p:cNvSpPr/>
          <p:nvPr/>
        </p:nvSpPr>
        <p:spPr>
          <a:xfrm>
            <a:off x="731520" y="3447288"/>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5" name="Text 13"/>
          <p:cNvSpPr/>
          <p:nvPr/>
        </p:nvSpPr>
        <p:spPr>
          <a:xfrm>
            <a:off x="1234440" y="3383280"/>
            <a:ext cx="731520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Data quality and algorithmic bias remain the critical bottlenecks to solve.</a:t>
            </a:r>
            <a:endParaRPr lang="en-US" sz="1400" dirty="0"/>
          </a:p>
        </p:txBody>
      </p:sp>
      <p:sp>
        <p:nvSpPr>
          <p:cNvPr id="16" name="Shape 14"/>
          <p:cNvSpPr/>
          <p:nvPr/>
        </p:nvSpPr>
        <p:spPr>
          <a:xfrm>
            <a:off x="731520" y="4224528"/>
            <a:ext cx="320040" cy="320040"/>
          </a:xfrm>
          <a:prstGeom prst="ellipse">
            <a:avLst/>
          </a:prstGeom>
          <a:solidFill>
            <a:srgbClr val="E8913A"/>
          </a:solidFill>
          <a:ln/>
        </p:spPr>
      </p:sp>
      <p:sp>
        <p:nvSpPr>
          <p:cNvPr id="17" name="Text 15"/>
          <p:cNvSpPr/>
          <p:nvPr/>
        </p:nvSpPr>
        <p:spPr>
          <a:xfrm>
            <a:off x="731520" y="4224528"/>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18" name="Text 16"/>
          <p:cNvSpPr/>
          <p:nvPr/>
        </p:nvSpPr>
        <p:spPr>
          <a:xfrm>
            <a:off x="1234440" y="4160520"/>
            <a:ext cx="7315200" cy="457200"/>
          </a:xfrm>
          <a:prstGeom prst="rect">
            <a:avLst/>
          </a:prstGeom>
          <a:noFill/>
          <a:ln/>
        </p:spPr>
        <p:txBody>
          <a:bodyPr wrap="square" rtlCol="0" anchor="ctr"/>
          <a:lstStyle/>
          <a:p>
            <a:pPr indent="0" marL="0">
              <a:buNone/>
            </a:pPr>
            <a:r>
              <a:rPr lang="en-US" sz="1400" dirty="0">
                <a:solidFill>
                  <a:srgbClr val="2D3436"/>
                </a:solidFill>
                <a:latin typeface="Arial" pitchFamily="34" charset="0"/>
                <a:ea typeface="Arial" pitchFamily="34" charset="-122"/>
                <a:cs typeface="Arial" pitchFamily="34" charset="-120"/>
              </a:rPr>
              <a:t>The economic case is clear: $3.60 return for every $1 invested in healthcare AI.</a:t>
            </a:r>
            <a:endParaRPr lang="en-US" sz="1400" dirty="0"/>
          </a:p>
        </p:txBody>
      </p:sp>
      <p:sp>
        <p:nvSpPr>
          <p:cNvPr id="19" name="Text 17"/>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AI in Healthcare  |  GLM-5.1</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Text 0"/>
          <p:cNvSpPr/>
          <p:nvPr/>
        </p:nvSpPr>
        <p:spPr>
          <a:xfrm>
            <a:off x="731520" y="1463040"/>
            <a:ext cx="7680960" cy="822960"/>
          </a:xfrm>
          <a:prstGeom prst="rect">
            <a:avLst/>
          </a:prstGeom>
          <a:noFill/>
          <a:ln/>
        </p:spPr>
        <p:txBody>
          <a:bodyPr wrap="square" rtlCol="0" anchor="ctr"/>
          <a:lstStyle/>
          <a:p>
            <a:pPr algn="ctr" indent="0" marL="0">
              <a:buNone/>
            </a:pPr>
            <a:r>
              <a:rPr lang="en-US" sz="4000" b="1" dirty="0">
                <a:solidFill>
                  <a:srgbClr val="FFFFFF"/>
                </a:solidFill>
                <a:latin typeface="Arial" pitchFamily="34" charset="0"/>
                <a:ea typeface="Arial" pitchFamily="34" charset="-122"/>
                <a:cs typeface="Arial" pitchFamily="34" charset="-120"/>
              </a:rPr>
              <a:t>Thank You</a:t>
            </a:r>
            <a:endParaRPr lang="en-US" sz="4000" dirty="0"/>
          </a:p>
        </p:txBody>
      </p:sp>
      <p:sp>
        <p:nvSpPr>
          <p:cNvPr id="3" name="Text 1"/>
          <p:cNvSpPr/>
          <p:nvPr/>
        </p:nvSpPr>
        <p:spPr>
          <a:xfrm>
            <a:off x="731520" y="2377440"/>
            <a:ext cx="7680960" cy="457200"/>
          </a:xfrm>
          <a:prstGeom prst="rect">
            <a:avLst/>
          </a:prstGeom>
          <a:noFill/>
          <a:ln/>
        </p:spPr>
        <p:txBody>
          <a:bodyPr wrap="square" rtlCol="0" anchor="ctr"/>
          <a:lstStyle/>
          <a:p>
            <a:pPr algn="ctr" indent="0" marL="0">
              <a:buNone/>
            </a:pPr>
            <a:r>
              <a:rPr lang="en-US" sz="2200" dirty="0">
                <a:solidFill>
                  <a:srgbClr val="B0BEC5"/>
                </a:solidFill>
                <a:latin typeface="Arial" pitchFamily="34" charset="0"/>
                <a:ea typeface="Arial" pitchFamily="34" charset="-122"/>
                <a:cs typeface="Arial" pitchFamily="34" charset="-120"/>
              </a:rPr>
              <a:t>Questions &amp; Discussion</a:t>
            </a:r>
            <a:endParaRPr lang="en-US" sz="2200" dirty="0"/>
          </a:p>
        </p:txBody>
      </p:sp>
      <p:sp>
        <p:nvSpPr>
          <p:cNvPr id="4" name="Shape 2"/>
          <p:cNvSpPr/>
          <p:nvPr/>
        </p:nvSpPr>
        <p:spPr>
          <a:xfrm>
            <a:off x="2286000" y="3108960"/>
            <a:ext cx="4572000" cy="36576"/>
          </a:xfrm>
          <a:prstGeom prst="rect">
            <a:avLst/>
          </a:prstGeom>
          <a:solidFill>
            <a:srgbClr val="E8913A"/>
          </a:solidFill>
          <a:ln/>
        </p:spPr>
      </p:sp>
      <p:sp>
        <p:nvSpPr>
          <p:cNvPr id="5" name="Text 3"/>
          <p:cNvSpPr/>
          <p:nvPr/>
        </p:nvSpPr>
        <p:spPr>
          <a:xfrm>
            <a:off x="731520" y="3474720"/>
            <a:ext cx="7680960" cy="320040"/>
          </a:xfrm>
          <a:prstGeom prst="rect">
            <a:avLst/>
          </a:prstGeom>
          <a:noFill/>
          <a:ln/>
        </p:spPr>
        <p:txBody>
          <a:bodyPr wrap="square" rtlCol="0" anchor="ctr"/>
          <a:lstStyle/>
          <a:p>
            <a:pPr algn="ctr" indent="0" marL="0">
              <a:buNone/>
            </a:pPr>
            <a:r>
              <a:rPr lang="en-US" sz="1200" dirty="0">
                <a:solidFill>
                  <a:srgbClr val="B0BEC5"/>
                </a:solidFill>
                <a:latin typeface="Arial" pitchFamily="34" charset="0"/>
                <a:ea typeface="Arial" pitchFamily="34" charset="-122"/>
                <a:cs typeface="Arial" pitchFamily="34" charset="-120"/>
              </a:rPr>
              <a:t>healthcare-ai@example.com</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Agenda</a:t>
            </a:r>
            <a:endParaRPr lang="en-US" sz="2200" dirty="0"/>
          </a:p>
        </p:txBody>
      </p:sp>
      <p:sp>
        <p:nvSpPr>
          <p:cNvPr id="4" name="Shape 2"/>
          <p:cNvSpPr/>
          <p:nvPr/>
        </p:nvSpPr>
        <p:spPr>
          <a:xfrm>
            <a:off x="548640" y="1143000"/>
            <a:ext cx="320040" cy="320040"/>
          </a:xfrm>
          <a:prstGeom prst="ellipse">
            <a:avLst/>
          </a:prstGeom>
          <a:solidFill>
            <a:srgbClr val="E8913A"/>
          </a:solidFill>
          <a:ln/>
        </p:spPr>
      </p:sp>
      <p:sp>
        <p:nvSpPr>
          <p:cNvPr id="5" name="Text 3"/>
          <p:cNvSpPr/>
          <p:nvPr/>
        </p:nvSpPr>
        <p:spPr>
          <a:xfrm>
            <a:off x="548640" y="1143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6" name="Text 4"/>
          <p:cNvSpPr/>
          <p:nvPr/>
        </p:nvSpPr>
        <p:spPr>
          <a:xfrm>
            <a:off x="1005840" y="1097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The Healthcare Challenge</a:t>
            </a:r>
            <a:endParaRPr lang="en-US" sz="1600" dirty="0"/>
          </a:p>
        </p:txBody>
      </p:sp>
      <p:sp>
        <p:nvSpPr>
          <p:cNvPr id="7" name="Shape 5"/>
          <p:cNvSpPr/>
          <p:nvPr/>
        </p:nvSpPr>
        <p:spPr>
          <a:xfrm>
            <a:off x="4846320" y="1143000"/>
            <a:ext cx="320040" cy="320040"/>
          </a:xfrm>
          <a:prstGeom prst="ellipse">
            <a:avLst/>
          </a:prstGeom>
          <a:solidFill>
            <a:srgbClr val="E8913A"/>
          </a:solidFill>
          <a:ln/>
        </p:spPr>
      </p:sp>
      <p:sp>
        <p:nvSpPr>
          <p:cNvPr id="8" name="Text 6"/>
          <p:cNvSpPr/>
          <p:nvPr/>
        </p:nvSpPr>
        <p:spPr>
          <a:xfrm>
            <a:off x="4846320" y="1143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9" name="Text 7"/>
          <p:cNvSpPr/>
          <p:nvPr/>
        </p:nvSpPr>
        <p:spPr>
          <a:xfrm>
            <a:off x="5303520" y="1097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Market Landscape</a:t>
            </a:r>
            <a:endParaRPr lang="en-US" sz="1600" dirty="0"/>
          </a:p>
        </p:txBody>
      </p:sp>
      <p:sp>
        <p:nvSpPr>
          <p:cNvPr id="10" name="Shape 8"/>
          <p:cNvSpPr/>
          <p:nvPr/>
        </p:nvSpPr>
        <p:spPr>
          <a:xfrm>
            <a:off x="548640" y="2286000"/>
            <a:ext cx="320040" cy="320040"/>
          </a:xfrm>
          <a:prstGeom prst="ellipse">
            <a:avLst/>
          </a:prstGeom>
          <a:solidFill>
            <a:srgbClr val="E8913A"/>
          </a:solidFill>
          <a:ln/>
        </p:spPr>
      </p:sp>
      <p:sp>
        <p:nvSpPr>
          <p:cNvPr id="11" name="Text 9"/>
          <p:cNvSpPr/>
          <p:nvPr/>
        </p:nvSpPr>
        <p:spPr>
          <a:xfrm>
            <a:off x="548640" y="2286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2" name="Text 10"/>
          <p:cNvSpPr/>
          <p:nvPr/>
        </p:nvSpPr>
        <p:spPr>
          <a:xfrm>
            <a:off x="1005840" y="2240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Diagnostic AI Breakthroughs</a:t>
            </a:r>
            <a:endParaRPr lang="en-US" sz="1600" dirty="0"/>
          </a:p>
        </p:txBody>
      </p:sp>
      <p:sp>
        <p:nvSpPr>
          <p:cNvPr id="13" name="Shape 11"/>
          <p:cNvSpPr/>
          <p:nvPr/>
        </p:nvSpPr>
        <p:spPr>
          <a:xfrm>
            <a:off x="4846320" y="2286000"/>
            <a:ext cx="320040" cy="320040"/>
          </a:xfrm>
          <a:prstGeom prst="ellipse">
            <a:avLst/>
          </a:prstGeom>
          <a:solidFill>
            <a:srgbClr val="E8913A"/>
          </a:solidFill>
          <a:ln/>
        </p:spPr>
      </p:sp>
      <p:sp>
        <p:nvSpPr>
          <p:cNvPr id="14" name="Text 12"/>
          <p:cNvSpPr/>
          <p:nvPr/>
        </p:nvSpPr>
        <p:spPr>
          <a:xfrm>
            <a:off x="4846320" y="2286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5" name="Text 13"/>
          <p:cNvSpPr/>
          <p:nvPr/>
        </p:nvSpPr>
        <p:spPr>
          <a:xfrm>
            <a:off x="5303520" y="2240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Clinical Applications</a:t>
            </a:r>
            <a:endParaRPr lang="en-US" sz="1600" dirty="0"/>
          </a:p>
        </p:txBody>
      </p:sp>
      <p:sp>
        <p:nvSpPr>
          <p:cNvPr id="16" name="Shape 14"/>
          <p:cNvSpPr/>
          <p:nvPr/>
        </p:nvSpPr>
        <p:spPr>
          <a:xfrm>
            <a:off x="548640" y="3429000"/>
            <a:ext cx="320040" cy="320040"/>
          </a:xfrm>
          <a:prstGeom prst="ellipse">
            <a:avLst/>
          </a:prstGeom>
          <a:solidFill>
            <a:srgbClr val="E8913A"/>
          </a:solidFill>
          <a:ln/>
        </p:spPr>
      </p:sp>
      <p:sp>
        <p:nvSpPr>
          <p:cNvPr id="17" name="Text 15"/>
          <p:cNvSpPr/>
          <p:nvPr/>
        </p:nvSpPr>
        <p:spPr>
          <a:xfrm>
            <a:off x="548640" y="3429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18" name="Text 16"/>
          <p:cNvSpPr/>
          <p:nvPr/>
        </p:nvSpPr>
        <p:spPr>
          <a:xfrm>
            <a:off x="1005840" y="3383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Challenges &amp; Ethics</a:t>
            </a:r>
            <a:endParaRPr lang="en-US" sz="1600" dirty="0"/>
          </a:p>
        </p:txBody>
      </p:sp>
      <p:sp>
        <p:nvSpPr>
          <p:cNvPr id="19" name="Shape 17"/>
          <p:cNvSpPr/>
          <p:nvPr/>
        </p:nvSpPr>
        <p:spPr>
          <a:xfrm>
            <a:off x="4846320" y="3429000"/>
            <a:ext cx="320040" cy="320040"/>
          </a:xfrm>
          <a:prstGeom prst="ellipse">
            <a:avLst/>
          </a:prstGeom>
          <a:solidFill>
            <a:srgbClr val="E8913A"/>
          </a:solidFill>
          <a:ln/>
        </p:spPr>
      </p:sp>
      <p:sp>
        <p:nvSpPr>
          <p:cNvPr id="20" name="Text 18"/>
          <p:cNvSpPr/>
          <p:nvPr/>
        </p:nvSpPr>
        <p:spPr>
          <a:xfrm>
            <a:off x="4846320" y="3429000"/>
            <a:ext cx="320040" cy="3200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21" name="Text 19"/>
          <p:cNvSpPr/>
          <p:nvPr/>
        </p:nvSpPr>
        <p:spPr>
          <a:xfrm>
            <a:off x="5303520" y="3383280"/>
            <a:ext cx="3474720" cy="411480"/>
          </a:xfrm>
          <a:prstGeom prst="rect">
            <a:avLst/>
          </a:prstGeom>
          <a:noFill/>
          <a:ln/>
        </p:spPr>
        <p:txBody>
          <a:bodyPr wrap="square" rtlCol="0" anchor="ctr"/>
          <a:lstStyle/>
          <a:p>
            <a:pPr indent="0" marL="0">
              <a:buNone/>
            </a:pPr>
            <a:r>
              <a:rPr lang="en-US" sz="1600" dirty="0">
                <a:solidFill>
                  <a:srgbClr val="2D3436"/>
                </a:solidFill>
                <a:latin typeface="Arial" pitchFamily="34" charset="0"/>
                <a:ea typeface="Arial" pitchFamily="34" charset="-122"/>
                <a:cs typeface="Arial" pitchFamily="34" charset="-120"/>
              </a:rPr>
              <a:t>The Road Ahead</a:t>
            </a:r>
            <a:endParaRPr lang="en-US" sz="1600" dirty="0"/>
          </a:p>
        </p:txBody>
      </p:sp>
      <p:sp>
        <p:nvSpPr>
          <p:cNvPr id="22" name="Text 20"/>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AI in Healthcare  |  GLM-5.1</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The Healthcare Crisis Is a Data Crisis</a:t>
            </a:r>
            <a:endParaRPr lang="en-US" sz="2200" dirty="0"/>
          </a:p>
        </p:txBody>
      </p:sp>
      <p:sp>
        <p:nvSpPr>
          <p:cNvPr id="4" name="Text 2"/>
          <p:cNvSpPr/>
          <p:nvPr/>
        </p:nvSpPr>
        <p:spPr>
          <a:xfrm>
            <a:off x="548640" y="1005840"/>
            <a:ext cx="5029200" cy="1280160"/>
          </a:xfrm>
          <a:prstGeom prst="rect">
            <a:avLst/>
          </a:prstGeom>
          <a:noFill/>
          <a:ln/>
        </p:spPr>
        <p:txBody>
          <a:bodyPr wrap="square" rtlCol="0" anchor="ctr"/>
          <a:lstStyle/>
          <a:p>
            <a:pPr indent="0" marL="0">
              <a:lnSpc>
                <a:spcPct val="130000"/>
              </a:lnSpc>
              <a:buNone/>
            </a:pPr>
            <a:r>
              <a:rPr lang="en-US" sz="1400" dirty="0">
                <a:solidFill>
                  <a:srgbClr val="2D3436"/>
                </a:solidFill>
                <a:latin typeface="Arial" pitchFamily="34" charset="0"/>
                <a:ea typeface="Arial" pitchFamily="34" charset="-122"/>
                <a:cs typeface="Arial" pitchFamily="34" charset="-120"/>
              </a:rPr>
              <a:t>Healthcare generates over 30% of the world's data volume, yet an estimated 80% remains unstructured and unusable by current systems. Diagnostic errors affect 12 million adults annually in the US alone, costing $19.5 billion in additional care.</a:t>
            </a:r>
            <a:endParaRPr lang="en-US" sz="1400" dirty="0"/>
          </a:p>
        </p:txBody>
      </p:sp>
      <p:sp>
        <p:nvSpPr>
          <p:cNvPr id="5" name="Shape 3"/>
          <p:cNvSpPr/>
          <p:nvPr/>
        </p:nvSpPr>
        <p:spPr>
          <a:xfrm>
            <a:off x="5943600" y="1005840"/>
            <a:ext cx="2834640" cy="1645920"/>
          </a:xfrm>
          <a:prstGeom prst="rect">
            <a:avLst>
              <a:gd name="adj" fmla="val 5556"/>
            </a:avLst>
          </a:prstGeom>
          <a:solidFill>
            <a:srgbClr val="F5F7FA"/>
          </a:solidFill>
          <a:ln w="12700">
            <a:solidFill>
              <a:srgbClr val="E0E0E0"/>
            </a:solidFill>
            <a:prstDash val="solid"/>
          </a:ln>
        </p:spPr>
      </p:sp>
      <p:sp>
        <p:nvSpPr>
          <p:cNvPr id="6" name="Text 4"/>
          <p:cNvSpPr/>
          <p:nvPr/>
        </p:nvSpPr>
        <p:spPr>
          <a:xfrm>
            <a:off x="5943600" y="1097280"/>
            <a:ext cx="2834640" cy="731520"/>
          </a:xfrm>
          <a:prstGeom prst="rect">
            <a:avLst/>
          </a:prstGeom>
          <a:noFill/>
          <a:ln/>
        </p:spPr>
        <p:txBody>
          <a:bodyPr wrap="square" rtlCol="0" anchor="ctr"/>
          <a:lstStyle/>
          <a:p>
            <a:pPr algn="ctr" indent="0" marL="0">
              <a:buNone/>
            </a:pPr>
            <a:r>
              <a:rPr lang="en-US" sz="4000" b="1" dirty="0">
                <a:solidFill>
                  <a:srgbClr val="E8913A"/>
                </a:solidFill>
                <a:latin typeface="Arial" pitchFamily="34" charset="0"/>
                <a:ea typeface="Arial" pitchFamily="34" charset="-122"/>
                <a:cs typeface="Arial" pitchFamily="34" charset="-120"/>
              </a:rPr>
              <a:t>$4.7T</a:t>
            </a:r>
            <a:endParaRPr lang="en-US" sz="4000" dirty="0"/>
          </a:p>
        </p:txBody>
      </p:sp>
      <p:sp>
        <p:nvSpPr>
          <p:cNvPr id="7" name="Text 5"/>
          <p:cNvSpPr/>
          <p:nvPr/>
        </p:nvSpPr>
        <p:spPr>
          <a:xfrm>
            <a:off x="5943600" y="1828800"/>
            <a:ext cx="2834640" cy="45720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Global Healthcare Spend (2025)</a:t>
            </a:r>
            <a:endParaRPr lang="en-US" sz="1100" dirty="0"/>
          </a:p>
        </p:txBody>
      </p:sp>
      <p:sp>
        <p:nvSpPr>
          <p:cNvPr id="8" name="Shape 6"/>
          <p:cNvSpPr/>
          <p:nvPr/>
        </p:nvSpPr>
        <p:spPr>
          <a:xfrm>
            <a:off x="5943600" y="2834640"/>
            <a:ext cx="2834640" cy="1645920"/>
          </a:xfrm>
          <a:prstGeom prst="rect">
            <a:avLst>
              <a:gd name="adj" fmla="val 5556"/>
            </a:avLst>
          </a:prstGeom>
          <a:solidFill>
            <a:srgbClr val="F5F7FA"/>
          </a:solidFill>
          <a:ln w="12700">
            <a:solidFill>
              <a:srgbClr val="E0E0E0"/>
            </a:solidFill>
            <a:prstDash val="solid"/>
          </a:ln>
        </p:spPr>
      </p:sp>
      <p:sp>
        <p:nvSpPr>
          <p:cNvPr id="9" name="Text 7"/>
          <p:cNvSpPr/>
          <p:nvPr/>
        </p:nvSpPr>
        <p:spPr>
          <a:xfrm>
            <a:off x="5943600" y="2926080"/>
            <a:ext cx="2834640" cy="731520"/>
          </a:xfrm>
          <a:prstGeom prst="rect">
            <a:avLst/>
          </a:prstGeom>
          <a:noFill/>
          <a:ln/>
        </p:spPr>
        <p:txBody>
          <a:bodyPr wrap="square" rtlCol="0" anchor="ctr"/>
          <a:lstStyle/>
          <a:p>
            <a:pPr algn="ctr" indent="0" marL="0">
              <a:buNone/>
            </a:pPr>
            <a:r>
              <a:rPr lang="en-US" sz="4000" b="1" dirty="0">
                <a:solidFill>
                  <a:srgbClr val="E8913A"/>
                </a:solidFill>
                <a:latin typeface="Arial" pitchFamily="34" charset="0"/>
                <a:ea typeface="Arial" pitchFamily="34" charset="-122"/>
                <a:cs typeface="Arial" pitchFamily="34" charset="-120"/>
              </a:rPr>
              <a:t>97%</a:t>
            </a:r>
            <a:endParaRPr lang="en-US" sz="4000" dirty="0"/>
          </a:p>
        </p:txBody>
      </p:sp>
      <p:sp>
        <p:nvSpPr>
          <p:cNvPr id="10" name="Text 8"/>
          <p:cNvSpPr/>
          <p:nvPr/>
        </p:nvSpPr>
        <p:spPr>
          <a:xfrm>
            <a:off x="5943600" y="3657600"/>
            <a:ext cx="2834640" cy="45720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of health data goes unused</a:t>
            </a:r>
            <a:endParaRPr lang="en-US" sz="1100" dirty="0"/>
          </a:p>
        </p:txBody>
      </p:sp>
      <p:sp>
        <p:nvSpPr>
          <p:cNvPr id="11" name="Text 9"/>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Sources: WHO, McKinsey Global Institute  |  AI in Healthcare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AI Adoption in Healthcare Is Accelerating</a:t>
            </a:r>
            <a:endParaRPr lang="en-US" sz="2200" dirty="0"/>
          </a:p>
        </p:txBody>
      </p:sp>
      <p:sp>
        <p:nvSpPr>
          <p:cNvPr id="4" name="Text 2"/>
          <p:cNvSpPr/>
          <p:nvPr/>
        </p:nvSpPr>
        <p:spPr>
          <a:xfrm>
            <a:off x="914400" y="1097280"/>
            <a:ext cx="7315200" cy="1097280"/>
          </a:xfrm>
          <a:prstGeom prst="rect">
            <a:avLst/>
          </a:prstGeom>
          <a:noFill/>
          <a:ln/>
        </p:spPr>
        <p:txBody>
          <a:bodyPr wrap="square" rtlCol="0" anchor="ctr"/>
          <a:lstStyle/>
          <a:p>
            <a:pPr algn="ctr" indent="0" marL="0">
              <a:buNone/>
            </a:pPr>
            <a:r>
              <a:rPr lang="en-US" sz="6000" b="1" dirty="0">
                <a:solidFill>
                  <a:srgbClr val="E8913A"/>
                </a:solidFill>
                <a:latin typeface="Arial" pitchFamily="34" charset="0"/>
                <a:ea typeface="Arial" pitchFamily="34" charset="-122"/>
                <a:cs typeface="Arial" pitchFamily="34" charset="-120"/>
              </a:rPr>
              <a:t>187%</a:t>
            </a:r>
            <a:endParaRPr lang="en-US" sz="6000" dirty="0"/>
          </a:p>
        </p:txBody>
      </p:sp>
      <p:sp>
        <p:nvSpPr>
          <p:cNvPr id="5" name="Text 3"/>
          <p:cNvSpPr/>
          <p:nvPr/>
        </p:nvSpPr>
        <p:spPr>
          <a:xfrm>
            <a:off x="914400" y="2103120"/>
            <a:ext cx="7315200" cy="365760"/>
          </a:xfrm>
          <a:prstGeom prst="rect">
            <a:avLst/>
          </a:prstGeom>
          <a:noFill/>
          <a:ln/>
        </p:spPr>
        <p:txBody>
          <a:bodyPr wrap="square" rtlCol="0" anchor="ctr"/>
          <a:lstStyle/>
          <a:p>
            <a:pPr algn="ctr" indent="0" marL="0">
              <a:buNone/>
            </a:pPr>
            <a:r>
              <a:rPr lang="en-US" sz="1600" dirty="0">
                <a:solidFill>
                  <a:srgbClr val="2D3436"/>
                </a:solidFill>
                <a:latin typeface="Arial" pitchFamily="34" charset="0"/>
                <a:ea typeface="Arial" pitchFamily="34" charset="-122"/>
                <a:cs typeface="Arial" pitchFamily="34" charset="-120"/>
              </a:rPr>
              <a:t>Growth in AI Healthcare Adoption (2023–2026)</a:t>
            </a:r>
            <a:endParaRPr lang="en-US" sz="1600" dirty="0"/>
          </a:p>
        </p:txBody>
      </p:sp>
      <p:sp>
        <p:nvSpPr>
          <p:cNvPr id="6" name="Shape 4"/>
          <p:cNvSpPr/>
          <p:nvPr/>
        </p:nvSpPr>
        <p:spPr>
          <a:xfrm>
            <a:off x="731520" y="2926080"/>
            <a:ext cx="2606040" cy="1463040"/>
          </a:xfrm>
          <a:prstGeom prst="rect">
            <a:avLst>
              <a:gd name="adj" fmla="val 6250"/>
            </a:avLst>
          </a:prstGeom>
          <a:solidFill>
            <a:srgbClr val="1B2A4A"/>
          </a:solidFill>
          <a:ln/>
        </p:spPr>
      </p:sp>
      <p:sp>
        <p:nvSpPr>
          <p:cNvPr id="7" name="Text 5"/>
          <p:cNvSpPr/>
          <p:nvPr/>
        </p:nvSpPr>
        <p:spPr>
          <a:xfrm>
            <a:off x="731520" y="3017520"/>
            <a:ext cx="2606040" cy="64008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68%</a:t>
            </a:r>
            <a:endParaRPr lang="en-US" sz="2800" dirty="0"/>
          </a:p>
        </p:txBody>
      </p:sp>
      <p:sp>
        <p:nvSpPr>
          <p:cNvPr id="8" name="Text 6"/>
          <p:cNvSpPr/>
          <p:nvPr/>
        </p:nvSpPr>
        <p:spPr>
          <a:xfrm>
            <a:off x="914400" y="3657600"/>
            <a:ext cx="2240280" cy="548640"/>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of hospitals piloting AI tools</a:t>
            </a:r>
            <a:endParaRPr lang="en-US" sz="1200" dirty="0"/>
          </a:p>
        </p:txBody>
      </p:sp>
      <p:sp>
        <p:nvSpPr>
          <p:cNvPr id="9" name="Shape 7"/>
          <p:cNvSpPr/>
          <p:nvPr/>
        </p:nvSpPr>
        <p:spPr>
          <a:xfrm>
            <a:off x="3611880" y="2926080"/>
            <a:ext cx="2606040" cy="1463040"/>
          </a:xfrm>
          <a:prstGeom prst="rect">
            <a:avLst>
              <a:gd name="adj" fmla="val 6250"/>
            </a:avLst>
          </a:prstGeom>
          <a:solidFill>
            <a:srgbClr val="1B2A4A"/>
          </a:solidFill>
          <a:ln/>
        </p:spPr>
      </p:sp>
      <p:sp>
        <p:nvSpPr>
          <p:cNvPr id="10" name="Text 8"/>
          <p:cNvSpPr/>
          <p:nvPr/>
        </p:nvSpPr>
        <p:spPr>
          <a:xfrm>
            <a:off x="3611880" y="3017520"/>
            <a:ext cx="2606040" cy="64008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$45.2B</a:t>
            </a:r>
            <a:endParaRPr lang="en-US" sz="2800" dirty="0"/>
          </a:p>
        </p:txBody>
      </p:sp>
      <p:sp>
        <p:nvSpPr>
          <p:cNvPr id="11" name="Text 9"/>
          <p:cNvSpPr/>
          <p:nvPr/>
        </p:nvSpPr>
        <p:spPr>
          <a:xfrm>
            <a:off x="3794760" y="3657600"/>
            <a:ext cx="2240280" cy="548640"/>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global AI healthcare market</a:t>
            </a:r>
            <a:endParaRPr lang="en-US" sz="1200" dirty="0"/>
          </a:p>
        </p:txBody>
      </p:sp>
      <p:sp>
        <p:nvSpPr>
          <p:cNvPr id="12" name="Shape 10"/>
          <p:cNvSpPr/>
          <p:nvPr/>
        </p:nvSpPr>
        <p:spPr>
          <a:xfrm>
            <a:off x="6492240" y="2926080"/>
            <a:ext cx="2606040" cy="1463040"/>
          </a:xfrm>
          <a:prstGeom prst="rect">
            <a:avLst>
              <a:gd name="adj" fmla="val 6250"/>
            </a:avLst>
          </a:prstGeom>
          <a:solidFill>
            <a:srgbClr val="1B2A4A"/>
          </a:solidFill>
          <a:ln/>
        </p:spPr>
      </p:sp>
      <p:sp>
        <p:nvSpPr>
          <p:cNvPr id="13" name="Text 11"/>
          <p:cNvSpPr/>
          <p:nvPr/>
        </p:nvSpPr>
        <p:spPr>
          <a:xfrm>
            <a:off x="6492240" y="3017520"/>
            <a:ext cx="2606040" cy="640080"/>
          </a:xfrm>
          <a:prstGeom prst="rect">
            <a:avLst/>
          </a:prstGeom>
          <a:noFill/>
          <a:ln/>
        </p:spPr>
        <p:txBody>
          <a:bodyPr wrap="square" rtlCol="0" anchor="ctr"/>
          <a:lstStyle/>
          <a:p>
            <a:pPr algn="ctr" indent="0" marL="0">
              <a:buNone/>
            </a:pPr>
            <a:r>
              <a:rPr lang="en-US" sz="2800" b="1" dirty="0">
                <a:solidFill>
                  <a:srgbClr val="E8913A"/>
                </a:solidFill>
                <a:latin typeface="Arial" pitchFamily="34" charset="0"/>
                <a:ea typeface="Arial" pitchFamily="34" charset="-122"/>
                <a:cs typeface="Arial" pitchFamily="34" charset="-120"/>
              </a:rPr>
              <a:t>340+</a:t>
            </a:r>
            <a:endParaRPr lang="en-US" sz="2800" dirty="0"/>
          </a:p>
        </p:txBody>
      </p:sp>
      <p:sp>
        <p:nvSpPr>
          <p:cNvPr id="14" name="Text 12"/>
          <p:cNvSpPr/>
          <p:nvPr/>
        </p:nvSpPr>
        <p:spPr>
          <a:xfrm>
            <a:off x="6675120" y="3657600"/>
            <a:ext cx="2240280" cy="548640"/>
          </a:xfrm>
          <a:prstGeom prst="rect">
            <a:avLst/>
          </a:prstGeom>
          <a:noFill/>
          <a:ln/>
        </p:spPr>
        <p:txBody>
          <a:bodyPr wrap="square" rtlCol="0" anchor="ctr"/>
          <a:lstStyle/>
          <a:p>
            <a:pPr algn="ctr" indent="0" marL="0">
              <a:buNone/>
            </a:pPr>
            <a:r>
              <a:rPr lang="en-US" sz="1200" dirty="0">
                <a:solidFill>
                  <a:srgbClr val="FFFFFF"/>
                </a:solidFill>
                <a:latin typeface="Arial" pitchFamily="34" charset="0"/>
                <a:ea typeface="Arial" pitchFamily="34" charset="-122"/>
                <a:cs typeface="Arial" pitchFamily="34" charset="-120"/>
              </a:rPr>
              <a:t>FDA-approved AI/ML devices</a:t>
            </a:r>
            <a:endParaRPr lang="en-US" sz="1200" dirty="0"/>
          </a:p>
        </p:txBody>
      </p:sp>
      <p:sp>
        <p:nvSpPr>
          <p:cNvPr id="15" name="Text 13"/>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Sources: Accenture, FDA AI/ML Database  |  AI in Healthcare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AI in Healthcare Market by Segment</a:t>
            </a:r>
            <a:endParaRPr lang="en-US" sz="2200" dirty="0"/>
          </a:p>
        </p:txBody>
      </p:sp>
      <p:graphicFrame>
        <p:nvGraphicFramePr>
          <p:cNvPr id="4" name="Chart 0" descr=""/>
          <p:cNvGraphicFramePr/>
          <p:nvPr/>
        </p:nvGraphicFramePr>
        <p:xfrm>
          <a:off x="548640" y="914400"/>
          <a:ext cx="8046720" cy="36576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Grand View Research, 2026  |  AI in Healthcare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AI Healthcare Investment Allocation</a:t>
            </a:r>
            <a:endParaRPr lang="en-US" sz="2200" dirty="0"/>
          </a:p>
        </p:txBody>
      </p:sp>
      <p:graphicFrame>
        <p:nvGraphicFramePr>
          <p:cNvPr id="4" name="Chart 0" descr=""/>
          <p:cNvGraphicFramePr/>
          <p:nvPr/>
        </p:nvGraphicFramePr>
        <p:xfrm>
          <a:off x="548640" y="914400"/>
          <a:ext cx="5029200" cy="36576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2011680" y="2560320"/>
            <a:ext cx="2011680" cy="457200"/>
          </a:xfrm>
          <a:prstGeom prst="rect">
            <a:avLst/>
          </a:prstGeom>
          <a:noFill/>
          <a:ln/>
        </p:spPr>
        <p:txBody>
          <a:bodyPr wrap="square" rtlCol="0" anchor="ctr"/>
          <a:lstStyle/>
          <a:p>
            <a:pPr algn="ctr" indent="0" marL="0">
              <a:buNone/>
            </a:pPr>
            <a:r>
              <a:rPr lang="en-US" sz="1800" b="1" dirty="0">
                <a:solidFill>
                  <a:srgbClr val="1B2A4A"/>
                </a:solidFill>
                <a:latin typeface="Arial" pitchFamily="34" charset="0"/>
                <a:ea typeface="Arial" pitchFamily="34" charset="-122"/>
                <a:cs typeface="Arial" pitchFamily="34" charset="-120"/>
              </a:rPr>
              <a:t>Total $45.2B</a:t>
            </a:r>
            <a:endParaRPr lang="en-US" sz="1800" dirty="0"/>
          </a:p>
        </p:txBody>
      </p:sp>
      <p:sp>
        <p:nvSpPr>
          <p:cNvPr id="6" name="Text 3"/>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Rock Health, 2026  |  AI in Healthcare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The Evolution of AI in Healthcare</a:t>
            </a:r>
            <a:endParaRPr lang="en-US" sz="2200" dirty="0"/>
          </a:p>
        </p:txBody>
      </p:sp>
      <p:sp>
        <p:nvSpPr>
          <p:cNvPr id="4" name="Shape 2"/>
          <p:cNvSpPr/>
          <p:nvPr/>
        </p:nvSpPr>
        <p:spPr>
          <a:xfrm>
            <a:off x="731520" y="2423160"/>
            <a:ext cx="7680960" cy="27432"/>
          </a:xfrm>
          <a:prstGeom prst="rect">
            <a:avLst/>
          </a:prstGeom>
          <a:solidFill>
            <a:srgbClr val="2E4A7A"/>
          </a:solidFill>
          <a:ln/>
        </p:spPr>
      </p:sp>
      <p:sp>
        <p:nvSpPr>
          <p:cNvPr id="5" name="Shape 3"/>
          <p:cNvSpPr/>
          <p:nvPr/>
        </p:nvSpPr>
        <p:spPr>
          <a:xfrm>
            <a:off x="1051560" y="2286000"/>
            <a:ext cx="274320" cy="274320"/>
          </a:xfrm>
          <a:prstGeom prst="ellipse">
            <a:avLst/>
          </a:prstGeom>
          <a:solidFill>
            <a:srgbClr val="1B2A4A"/>
          </a:solidFill>
          <a:ln/>
        </p:spPr>
      </p:sp>
      <p:sp>
        <p:nvSpPr>
          <p:cNvPr id="6" name="Text 4"/>
          <p:cNvSpPr/>
          <p:nvPr/>
        </p:nvSpPr>
        <p:spPr>
          <a:xfrm>
            <a:off x="73152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2012</a:t>
            </a:r>
            <a:endParaRPr lang="en-US" sz="1400" dirty="0"/>
          </a:p>
        </p:txBody>
      </p:sp>
      <p:sp>
        <p:nvSpPr>
          <p:cNvPr id="7" name="Text 5"/>
          <p:cNvSpPr/>
          <p:nvPr/>
        </p:nvSpPr>
        <p:spPr>
          <a:xfrm>
            <a:off x="64008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Deep learning wins ImageNet competition</a:t>
            </a:r>
            <a:endParaRPr lang="en-US" sz="1000" dirty="0"/>
          </a:p>
        </p:txBody>
      </p:sp>
      <p:sp>
        <p:nvSpPr>
          <p:cNvPr id="8" name="Shape 6"/>
          <p:cNvSpPr/>
          <p:nvPr/>
        </p:nvSpPr>
        <p:spPr>
          <a:xfrm>
            <a:off x="2560320" y="2286000"/>
            <a:ext cx="274320" cy="274320"/>
          </a:xfrm>
          <a:prstGeom prst="ellipse">
            <a:avLst/>
          </a:prstGeom>
          <a:solidFill>
            <a:srgbClr val="1B2A4A"/>
          </a:solidFill>
          <a:ln/>
        </p:spPr>
      </p:sp>
      <p:sp>
        <p:nvSpPr>
          <p:cNvPr id="9" name="Text 7"/>
          <p:cNvSpPr/>
          <p:nvPr/>
        </p:nvSpPr>
        <p:spPr>
          <a:xfrm>
            <a:off x="224028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2015</a:t>
            </a:r>
            <a:endParaRPr lang="en-US" sz="1400" dirty="0"/>
          </a:p>
        </p:txBody>
      </p:sp>
      <p:sp>
        <p:nvSpPr>
          <p:cNvPr id="10" name="Text 8"/>
          <p:cNvSpPr/>
          <p:nvPr/>
        </p:nvSpPr>
        <p:spPr>
          <a:xfrm>
            <a:off x="214884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IBM Watson for Oncology launches</a:t>
            </a:r>
            <a:endParaRPr lang="en-US" sz="1000" dirty="0"/>
          </a:p>
        </p:txBody>
      </p:sp>
      <p:sp>
        <p:nvSpPr>
          <p:cNvPr id="11" name="Shape 9"/>
          <p:cNvSpPr/>
          <p:nvPr/>
        </p:nvSpPr>
        <p:spPr>
          <a:xfrm>
            <a:off x="4069080" y="2286000"/>
            <a:ext cx="274320" cy="274320"/>
          </a:xfrm>
          <a:prstGeom prst="ellipse">
            <a:avLst/>
          </a:prstGeom>
          <a:solidFill>
            <a:srgbClr val="1B2A4A"/>
          </a:solidFill>
          <a:ln/>
        </p:spPr>
      </p:sp>
      <p:sp>
        <p:nvSpPr>
          <p:cNvPr id="12" name="Text 10"/>
          <p:cNvSpPr/>
          <p:nvPr/>
        </p:nvSpPr>
        <p:spPr>
          <a:xfrm>
            <a:off x="374904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2018</a:t>
            </a:r>
            <a:endParaRPr lang="en-US" sz="1400" dirty="0"/>
          </a:p>
        </p:txBody>
      </p:sp>
      <p:sp>
        <p:nvSpPr>
          <p:cNvPr id="13" name="Text 11"/>
          <p:cNvSpPr/>
          <p:nvPr/>
        </p:nvSpPr>
        <p:spPr>
          <a:xfrm>
            <a:off x="365760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FDA approves first AI diagnostic (IDx-DR)</a:t>
            </a:r>
            <a:endParaRPr lang="en-US" sz="1000" dirty="0"/>
          </a:p>
        </p:txBody>
      </p:sp>
      <p:sp>
        <p:nvSpPr>
          <p:cNvPr id="14" name="Shape 12"/>
          <p:cNvSpPr/>
          <p:nvPr/>
        </p:nvSpPr>
        <p:spPr>
          <a:xfrm>
            <a:off x="5577840" y="2286000"/>
            <a:ext cx="274320" cy="274320"/>
          </a:xfrm>
          <a:prstGeom prst="ellipse">
            <a:avLst/>
          </a:prstGeom>
          <a:solidFill>
            <a:srgbClr val="1B2A4A"/>
          </a:solidFill>
          <a:ln/>
        </p:spPr>
      </p:sp>
      <p:sp>
        <p:nvSpPr>
          <p:cNvPr id="15" name="Text 13"/>
          <p:cNvSpPr/>
          <p:nvPr/>
        </p:nvSpPr>
        <p:spPr>
          <a:xfrm>
            <a:off x="525780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2021</a:t>
            </a:r>
            <a:endParaRPr lang="en-US" sz="1400" dirty="0"/>
          </a:p>
        </p:txBody>
      </p:sp>
      <p:sp>
        <p:nvSpPr>
          <p:cNvPr id="16" name="Text 14"/>
          <p:cNvSpPr/>
          <p:nvPr/>
        </p:nvSpPr>
        <p:spPr>
          <a:xfrm>
            <a:off x="516636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AlphaFold solves protein folding</a:t>
            </a:r>
            <a:endParaRPr lang="en-US" sz="1000" dirty="0"/>
          </a:p>
        </p:txBody>
      </p:sp>
      <p:sp>
        <p:nvSpPr>
          <p:cNvPr id="17" name="Shape 15"/>
          <p:cNvSpPr/>
          <p:nvPr/>
        </p:nvSpPr>
        <p:spPr>
          <a:xfrm>
            <a:off x="7086600" y="2286000"/>
            <a:ext cx="274320" cy="274320"/>
          </a:xfrm>
          <a:prstGeom prst="ellipse">
            <a:avLst/>
          </a:prstGeom>
          <a:solidFill>
            <a:srgbClr val="1B2A4A"/>
          </a:solidFill>
          <a:ln/>
        </p:spPr>
      </p:sp>
      <p:sp>
        <p:nvSpPr>
          <p:cNvPr id="18" name="Text 16"/>
          <p:cNvSpPr/>
          <p:nvPr/>
        </p:nvSpPr>
        <p:spPr>
          <a:xfrm>
            <a:off x="676656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2024</a:t>
            </a:r>
            <a:endParaRPr lang="en-US" sz="1400" dirty="0"/>
          </a:p>
        </p:txBody>
      </p:sp>
      <p:sp>
        <p:nvSpPr>
          <p:cNvPr id="19" name="Text 17"/>
          <p:cNvSpPr/>
          <p:nvPr/>
        </p:nvSpPr>
        <p:spPr>
          <a:xfrm>
            <a:off x="667512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AI detects cancer earlier than radiologists</a:t>
            </a:r>
            <a:endParaRPr lang="en-US" sz="1000" dirty="0"/>
          </a:p>
        </p:txBody>
      </p:sp>
      <p:sp>
        <p:nvSpPr>
          <p:cNvPr id="20" name="Shape 18"/>
          <p:cNvSpPr/>
          <p:nvPr/>
        </p:nvSpPr>
        <p:spPr>
          <a:xfrm>
            <a:off x="8595360" y="2286000"/>
            <a:ext cx="274320" cy="274320"/>
          </a:xfrm>
          <a:prstGeom prst="ellipse">
            <a:avLst/>
          </a:prstGeom>
          <a:solidFill>
            <a:srgbClr val="1B2A4A"/>
          </a:solidFill>
          <a:ln/>
        </p:spPr>
      </p:sp>
      <p:sp>
        <p:nvSpPr>
          <p:cNvPr id="21" name="Text 19"/>
          <p:cNvSpPr/>
          <p:nvPr/>
        </p:nvSpPr>
        <p:spPr>
          <a:xfrm>
            <a:off x="8275320" y="1371600"/>
            <a:ext cx="1463040" cy="457200"/>
          </a:xfrm>
          <a:prstGeom prst="rect">
            <a:avLst/>
          </a:prstGeom>
          <a:noFill/>
          <a:ln/>
        </p:spPr>
        <p:txBody>
          <a:bodyPr wrap="square" rtlCol="0" anchor="ctr"/>
          <a:lstStyle/>
          <a:p>
            <a:pPr algn="ctr" indent="0" marL="0">
              <a:buNone/>
            </a:pPr>
            <a:r>
              <a:rPr lang="en-US" sz="1400" b="1" dirty="0">
                <a:solidFill>
                  <a:srgbClr val="E8913A"/>
                </a:solidFill>
                <a:latin typeface="Arial" pitchFamily="34" charset="0"/>
                <a:ea typeface="Arial" pitchFamily="34" charset="-122"/>
                <a:cs typeface="Arial" pitchFamily="34" charset="-120"/>
              </a:rPr>
              <a:t>2026</a:t>
            </a:r>
            <a:endParaRPr lang="en-US" sz="1400" dirty="0"/>
          </a:p>
        </p:txBody>
      </p:sp>
      <p:sp>
        <p:nvSpPr>
          <p:cNvPr id="22" name="Text 20"/>
          <p:cNvSpPr/>
          <p:nvPr/>
        </p:nvSpPr>
        <p:spPr>
          <a:xfrm>
            <a:off x="8183880" y="2834640"/>
            <a:ext cx="1645920" cy="1280160"/>
          </a:xfrm>
          <a:prstGeom prst="rect">
            <a:avLst/>
          </a:prstGeom>
          <a:noFill/>
          <a:ln/>
        </p:spPr>
        <p:txBody>
          <a:bodyPr wrap="square" rtlCol="0" anchor="ctr"/>
          <a:lstStyle/>
          <a:p>
            <a:pPr algn="ctr" indent="0" marL="0">
              <a:lnSpc>
                <a:spcPct val="120000"/>
              </a:lnSpc>
              <a:buNone/>
            </a:pPr>
            <a:r>
              <a:rPr lang="en-US" sz="1000" dirty="0">
                <a:solidFill>
                  <a:srgbClr val="2D3436"/>
                </a:solidFill>
                <a:latin typeface="Arial" pitchFamily="34" charset="0"/>
                <a:ea typeface="Arial" pitchFamily="34" charset="-122"/>
                <a:cs typeface="Arial" pitchFamily="34" charset="-120"/>
              </a:rPr>
              <a:t>LLM clinical assistants in 40% of US hospitals</a:t>
            </a:r>
            <a:endParaRPr lang="en-US" sz="1000" dirty="0"/>
          </a:p>
        </p:txBody>
      </p:sp>
      <p:sp>
        <p:nvSpPr>
          <p:cNvPr id="23" name="Text 21"/>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AI in Healthcare  |  GLM-5.1</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AI Adoption Across Healthcare Sectors</a:t>
            </a:r>
            <a:endParaRPr lang="en-US" sz="2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548640" y="1097280"/>
          <a:ext cx="8046720" cy="914400"/>
        </p:xfrm>
        <a:graphic>
          <a:graphicData uri="http://schemas.openxmlformats.org/drawingml/2006/table">
            <a:tbl>
              <a:tblPr/>
              <a:tblGrid>
                <a:gridCol w="1828800"/>
                <a:gridCol w="1645920"/>
                <a:gridCol w="2011680"/>
                <a:gridCol w="1280160"/>
                <a:gridCol w="1280160"/>
              </a:tblGrid>
              <a:tr h="411480">
                <a:tc>
                  <a:txBody>
                    <a:bodyPr/>
                    <a:lstStyle/>
                    <a:p>
                      <a:pPr algn="ctr" indent="0" marL="0">
                        <a:buNone/>
                      </a:pPr>
                      <a:r>
                        <a:rPr lang="en-US" sz="1300" b="1" dirty="0">
                          <a:solidFill>
                            <a:srgbClr val="FFFFFF"/>
                          </a:solidFill>
                          <a:latin typeface="Arial" pitchFamily="34" charset="0"/>
                          <a:ea typeface="Arial" pitchFamily="34" charset="-122"/>
                          <a:cs typeface="Arial" pitchFamily="34" charset="-120"/>
                        </a:rPr>
                        <a:t>Sector</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1B2A4A"/>
                    </a:solidFill>
                  </a:tcPr>
                </a:tc>
                <a:tc>
                  <a:txBody>
                    <a:bodyPr/>
                    <a:lstStyle/>
                    <a:p>
                      <a:pPr algn="ctr" indent="0" marL="0">
                        <a:buNone/>
                      </a:pPr>
                      <a:r>
                        <a:rPr lang="en-US" sz="1300" b="1" dirty="0">
                          <a:solidFill>
                            <a:srgbClr val="FFFFFF"/>
                          </a:solidFill>
                          <a:latin typeface="Arial" pitchFamily="34" charset="0"/>
                          <a:ea typeface="Arial" pitchFamily="34" charset="-122"/>
                          <a:cs typeface="Arial" pitchFamily="34" charset="-120"/>
                        </a:rPr>
                        <a:t>AI Readiness (1–10)</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1B2A4A"/>
                    </a:solidFill>
                  </a:tcPr>
                </a:tc>
                <a:tc>
                  <a:txBody>
                    <a:bodyPr/>
                    <a:lstStyle/>
                    <a:p>
                      <a:pPr algn="ctr" indent="0" marL="0">
                        <a:buNone/>
                      </a:pPr>
                      <a:r>
                        <a:rPr lang="en-US" sz="1300" b="1" dirty="0">
                          <a:solidFill>
                            <a:srgbClr val="FFFFFF"/>
                          </a:solidFill>
                          <a:latin typeface="Arial" pitchFamily="34" charset="0"/>
                          <a:ea typeface="Arial" pitchFamily="34" charset="-122"/>
                          <a:cs typeface="Arial" pitchFamily="34" charset="-120"/>
                        </a:rPr>
                        <a:t>Key Use Case</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1B2A4A"/>
                    </a:solidFill>
                  </a:tcPr>
                </a:tc>
                <a:tc>
                  <a:txBody>
                    <a:bodyPr/>
                    <a:lstStyle/>
                    <a:p>
                      <a:pPr algn="ctr" indent="0" marL="0">
                        <a:buNone/>
                      </a:pPr>
                      <a:r>
                        <a:rPr lang="en-US" sz="1300" b="1" dirty="0">
                          <a:solidFill>
                            <a:srgbClr val="FFFFFF"/>
                          </a:solidFill>
                          <a:latin typeface="Arial" pitchFamily="34" charset="0"/>
                          <a:ea typeface="Arial" pitchFamily="34" charset="-122"/>
                          <a:cs typeface="Arial" pitchFamily="34" charset="-120"/>
                        </a:rPr>
                        <a:t>Adoption Rate</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1B2A4A"/>
                    </a:solidFill>
                  </a:tcPr>
                </a:tc>
                <a:tc>
                  <a:txBody>
                    <a:bodyPr/>
                    <a:lstStyle/>
                    <a:p>
                      <a:pPr algn="ctr" indent="0" marL="0">
                        <a:buNone/>
                      </a:pPr>
                      <a:r>
                        <a:rPr lang="en-US" sz="1300" b="1" dirty="0">
                          <a:solidFill>
                            <a:srgbClr val="FFFFFF"/>
                          </a:solidFill>
                          <a:latin typeface="Arial" pitchFamily="34" charset="0"/>
                          <a:ea typeface="Arial" pitchFamily="34" charset="-122"/>
                          <a:cs typeface="Arial" pitchFamily="34" charset="-120"/>
                        </a:rPr>
                        <a:t>Projected ROI</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1B2A4A"/>
                    </a:solidFill>
                  </a:tcPr>
                </a:tc>
              </a:tr>
              <a:tr h="411480">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Hospitals</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8</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Diagnostic Imaging</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42%</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3.2x</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r>
              <a:tr h="411480">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Pharmaceuticals</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9</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Drug Discovery</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67%</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5.1x</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r>
              <a:tr h="411480">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Insurance</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7</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Claims Processing</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55%</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4.3x</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EDF2F7"/>
                    </a:solidFill>
                  </a:tcPr>
                </a:tc>
              </a:tr>
              <a:tr h="411480">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Primary Care</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5</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Clinical Decision Support</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28%</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c>
                  <a:txBody>
                    <a:bodyPr/>
                    <a:lstStyle/>
                    <a:p>
                      <a:pPr algn="ctr" indent="0" marL="0">
                        <a:buNone/>
                      </a:pPr>
                      <a:r>
                        <a:rPr lang="en-US" sz="1300" dirty="0">
                          <a:solidFill>
                            <a:srgbClr val="2D3436"/>
                          </a:solidFill>
                          <a:latin typeface="Arial" pitchFamily="34" charset="0"/>
                          <a:ea typeface="Arial" pitchFamily="34" charset="-122"/>
                          <a:cs typeface="Arial" pitchFamily="34" charset="-120"/>
                        </a:rPr>
                        <a:t>2.8x</a:t>
                      </a:r>
                      <a:endParaRPr lang="en-US" sz="1300" dirty="0">
                        <a:latin typeface="Arial" charset="0"/>
                        <a:ea typeface="Arial" charset="0"/>
                        <a:cs typeface="Arial" charset="0"/>
                      </a:endParaRPr>
                    </a:p>
                  </a:txBody>
                  <a:tcPr marL="91440" marR="91440" marT="45720" marB="45720" anchor="ctr">
                    <a:lnL w="6350" cap="flat" cmpd="sng" algn="ctr">
                      <a:solidFill>
                        <a:srgbClr val="DEE2E6"/>
                      </a:solidFill>
                      <a:prstDash val="solid"/>
                      <a:round/>
                      <a:headEnd type="none" w="med" len="med"/>
                      <a:tailEnd type="none" w="med" len="med"/>
                    </a:lnL>
                    <a:lnR w="6350" cap="flat" cmpd="sng" algn="ctr">
                      <a:solidFill>
                        <a:srgbClr val="DEE2E6"/>
                      </a:solidFill>
                      <a:prstDash val="solid"/>
                      <a:round/>
                      <a:headEnd type="none" w="med" len="med"/>
                      <a:tailEnd type="none" w="med" len="med"/>
                    </a:lnR>
                    <a:lnT w="6350" cap="flat" cmpd="sng" algn="ctr">
                      <a:solidFill>
                        <a:srgbClr val="DEE2E6"/>
                      </a:solidFill>
                      <a:prstDash val="solid"/>
                      <a:round/>
                      <a:headEnd type="none" w="med" len="med"/>
                      <a:tailEnd type="none" w="med" len="med"/>
                    </a:lnT>
                    <a:lnB w="6350" cap="flat" cmpd="sng" algn="ctr">
                      <a:solidFill>
                        <a:srgbClr val="DEE2E6"/>
                      </a:solidFill>
                      <a:prstDash val="solid"/>
                      <a:round/>
                      <a:headEnd type="none" w="med" len="med"/>
                      <a:tailEnd type="none" w="med" len="med"/>
                    </a:lnB>
                    <a:solidFill>
                      <a:srgbClr val="FFFFFF"/>
                    </a:solidFill>
                  </a:tcPr>
                </a:tc>
              </a:tr>
            </a:tbl>
          </a:graphicData>
        </a:graphic>
      </p:graphicFrame>
      <p:sp>
        <p:nvSpPr>
          <p:cNvPr id="5" name="Text 2"/>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Deloitte Centre for Health Solutions  |  AI in Healthcare</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2A4A"/>
          </a:solidFill>
          <a:ln/>
        </p:spPr>
      </p:sp>
      <p:sp>
        <p:nvSpPr>
          <p:cNvPr id="3" name="Text 1"/>
          <p:cNvSpPr/>
          <p:nvPr/>
        </p:nvSpPr>
        <p:spPr>
          <a:xfrm>
            <a:off x="548640" y="109728"/>
            <a:ext cx="8046720" cy="548640"/>
          </a:xfrm>
          <a:prstGeom prst="rect">
            <a:avLst/>
          </a:prstGeom>
          <a:noFill/>
          <a:ln/>
        </p:spPr>
        <p:txBody>
          <a:bodyPr wrap="square" rtlCol="0" anchor="ctr"/>
          <a:lstStyle/>
          <a:p>
            <a:pPr indent="0" marL="0">
              <a:buNone/>
            </a:pPr>
            <a:r>
              <a:rPr lang="en-US" sz="2200" b="1" dirty="0">
                <a:solidFill>
                  <a:srgbClr val="FFFFFF"/>
                </a:solidFill>
                <a:latin typeface="Arial" pitchFamily="34" charset="0"/>
                <a:ea typeface="Arial" pitchFamily="34" charset="-122"/>
                <a:cs typeface="Arial" pitchFamily="34" charset="-120"/>
              </a:rPr>
              <a:t>AI Diagnostic Accuracy vs Human Baseline</a:t>
            </a:r>
            <a:endParaRPr lang="en-US" sz="2200" dirty="0"/>
          </a:p>
        </p:txBody>
      </p:sp>
      <p:graphicFrame>
        <p:nvGraphicFramePr>
          <p:cNvPr id="4" name="Chart 0" descr=""/>
          <p:cNvGraphicFramePr/>
          <p:nvPr/>
        </p:nvGraphicFramePr>
        <p:xfrm>
          <a:off x="548640" y="914400"/>
          <a:ext cx="8046720" cy="347472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548640" y="4709160"/>
            <a:ext cx="8046720" cy="228600"/>
          </a:xfrm>
          <a:prstGeom prst="rect">
            <a:avLst/>
          </a:prstGeom>
          <a:noFill/>
          <a:ln/>
        </p:spPr>
        <p:txBody>
          <a:bodyPr wrap="square" rtlCol="0" anchor="ctr"/>
          <a:lstStyle/>
          <a:p>
            <a:pPr algn="r" indent="0" marL="0">
              <a:buNone/>
            </a:pPr>
            <a:r>
              <a:rPr lang="en-US" sz="900" dirty="0">
                <a:solidFill>
                  <a:srgbClr val="B0BEC5"/>
                </a:solidFill>
                <a:latin typeface="Arial" pitchFamily="34" charset="0"/>
                <a:ea typeface="Arial" pitchFamily="34" charset="-122"/>
                <a:cs typeface="Arial" pitchFamily="34" charset="-120"/>
              </a:rPr>
              <a:t>Source: Nature Medicine, Stanford HAI  |  AI in Healthcare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in Healthcare — Transforming Diagnosis, Treatment, and Outcomes</dc:title>
  <dc:subject>PptxGenJS Presentation</dc:subject>
  <dc:creator>Generated with a one-shot workflow</dc:creator>
  <cp:lastModifiedBy>Generated with a one-shot workflow</cp:lastModifiedBy>
  <cp:revision>1</cp:revision>
  <dcterms:created xsi:type="dcterms:W3CDTF">2026-04-02T21:57:38Z</dcterms:created>
  <dcterms:modified xsi:type="dcterms:W3CDTF">2026-04-02T21:57:38Z</dcterms:modified>
</cp:coreProperties>
</file>